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4"/>
  </p:notesMasterIdLst>
  <p:handoutMasterIdLst>
    <p:handoutMasterId r:id="rId15"/>
  </p:handoutMasterIdLst>
  <p:sldIdLst>
    <p:sldId id="378" r:id="rId2"/>
    <p:sldId id="380" r:id="rId3"/>
    <p:sldId id="424" r:id="rId4"/>
    <p:sldId id="434" r:id="rId5"/>
    <p:sldId id="425" r:id="rId6"/>
    <p:sldId id="427" r:id="rId7"/>
    <p:sldId id="429" r:id="rId8"/>
    <p:sldId id="430" r:id="rId9"/>
    <p:sldId id="431" r:id="rId10"/>
    <p:sldId id="428" r:id="rId11"/>
    <p:sldId id="432" r:id="rId12"/>
    <p:sldId id="433" r:id="rId13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4"/>
            <p14:sldId id="434"/>
            <p14:sldId id="425"/>
            <p14:sldId id="427"/>
            <p14:sldId id="429"/>
            <p14:sldId id="430"/>
            <p14:sldId id="431"/>
            <p14:sldId id="428"/>
            <p14:sldId id="432"/>
            <p14:sldId id="43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28" autoAdjust="0"/>
    <p:restoredTop sz="93907" autoAdjust="0"/>
  </p:normalViewPr>
  <p:slideViewPr>
    <p:cSldViewPr snapToGrid="0" snapToObjects="1">
      <p:cViewPr varScale="1">
        <p:scale>
          <a:sx n="64" d="100"/>
          <a:sy n="64" d="100"/>
        </p:scale>
        <p:origin x="612" y="40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4.jpeg>
</file>

<file path=ppt/media/image5.jpe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spc="300" dirty="0" err="1"/>
              <a:t>with</a:t>
            </a:r>
            <a:r>
              <a:rPr lang="de-DE" sz="1200" spc="300" dirty="0"/>
              <a:t> strong </a:t>
            </a:r>
            <a:r>
              <a:rPr lang="de-DE" sz="1200" spc="300" dirty="0" err="1"/>
              <a:t>temperature</a:t>
            </a:r>
            <a:r>
              <a:rPr lang="de-DE" sz="1200" spc="300" dirty="0"/>
              <a:t> </a:t>
            </a:r>
            <a:r>
              <a:rPr lang="de-DE" sz="1200" spc="300" dirty="0" err="1"/>
              <a:t>fluctuation</a:t>
            </a:r>
            <a:r>
              <a:rPr lang="de-DE" sz="1200" spc="300" dirty="0"/>
              <a:t> </a:t>
            </a:r>
            <a:r>
              <a:rPr lang="de-DE" sz="1200" spc="300" dirty="0" err="1"/>
              <a:t>the</a:t>
            </a:r>
            <a:r>
              <a:rPr lang="de-DE" sz="1200" spc="300" dirty="0"/>
              <a:t> </a:t>
            </a:r>
            <a:r>
              <a:rPr lang="de-DE" sz="1200" spc="300" dirty="0" err="1"/>
              <a:t>assumption</a:t>
            </a:r>
            <a:r>
              <a:rPr lang="de-DE" sz="1200" spc="300" dirty="0"/>
              <a:t> </a:t>
            </a:r>
            <a:r>
              <a:rPr lang="de-DE" sz="1200" spc="300" dirty="0" err="1"/>
              <a:t>of</a:t>
            </a:r>
            <a:r>
              <a:rPr lang="de-DE" sz="1200" spc="300" dirty="0"/>
              <a:t>  linear </a:t>
            </a:r>
            <a:r>
              <a:rPr lang="de-DE" sz="1200" spc="300" dirty="0" err="1"/>
              <a:t>dependence</a:t>
            </a:r>
            <a:r>
              <a:rPr lang="de-DE" sz="1200" spc="300" dirty="0"/>
              <a:t> </a:t>
            </a:r>
            <a:r>
              <a:rPr lang="de-DE" sz="1200" spc="300" dirty="0" err="1"/>
              <a:t>is</a:t>
            </a:r>
            <a:r>
              <a:rPr lang="de-DE" sz="1200" spc="300" dirty="0"/>
              <a:t> no </a:t>
            </a:r>
            <a:r>
              <a:rPr lang="de-DE" sz="1200" spc="300" dirty="0" err="1"/>
              <a:t>longer</a:t>
            </a:r>
            <a:r>
              <a:rPr lang="de-DE" sz="1200" spc="300" dirty="0"/>
              <a:t> valid </a:t>
            </a:r>
          </a:p>
          <a:p>
            <a:endParaRPr lang="de-DE" sz="1200" spc="300" dirty="0"/>
          </a:p>
          <a:p>
            <a:r>
              <a:rPr lang="de-DE" sz="1200" spc="300" dirty="0" err="1"/>
              <a:t>For</a:t>
            </a:r>
            <a:r>
              <a:rPr lang="de-DE" sz="1200" spc="300" dirty="0"/>
              <a:t> a partial </a:t>
            </a:r>
            <a:r>
              <a:rPr lang="de-DE" sz="1200" spc="300" dirty="0" err="1"/>
              <a:t>shaded</a:t>
            </a:r>
            <a:r>
              <a:rPr lang="de-DE" sz="1200" spc="300" dirty="0"/>
              <a:t> PV </a:t>
            </a:r>
            <a:r>
              <a:rPr lang="de-DE" sz="1200" spc="300" dirty="0" err="1"/>
              <a:t>panel</a:t>
            </a:r>
            <a:r>
              <a:rPr lang="de-DE" sz="1200" spc="300" dirty="0"/>
              <a:t> </a:t>
            </a:r>
            <a:r>
              <a:rPr lang="de-DE" sz="1200" spc="300" dirty="0" err="1"/>
              <a:t>the</a:t>
            </a:r>
            <a:r>
              <a:rPr lang="de-DE" sz="1200" spc="300" dirty="0"/>
              <a:t> P-V </a:t>
            </a:r>
            <a:r>
              <a:rPr lang="de-DE" sz="1200" spc="300" dirty="0" err="1"/>
              <a:t>curve</a:t>
            </a:r>
            <a:r>
              <a:rPr lang="de-DE" sz="1200" spc="300" dirty="0"/>
              <a:t> </a:t>
            </a:r>
            <a:r>
              <a:rPr lang="de-DE" sz="1200" spc="300" dirty="0" err="1"/>
              <a:t>has</a:t>
            </a:r>
            <a:r>
              <a:rPr lang="de-DE" sz="1200" spc="300" dirty="0"/>
              <a:t> </a:t>
            </a:r>
            <a:r>
              <a:rPr lang="de-DE" sz="1200" spc="300" dirty="0" err="1"/>
              <a:t>got</a:t>
            </a:r>
            <a:r>
              <a:rPr lang="de-DE" sz="1200" spc="300" dirty="0"/>
              <a:t> multiple </a:t>
            </a:r>
            <a:r>
              <a:rPr lang="de-DE" sz="1200" spc="300" dirty="0" err="1"/>
              <a:t>local</a:t>
            </a:r>
            <a:r>
              <a:rPr lang="de-DE" sz="1200" spc="300" dirty="0"/>
              <a:t> </a:t>
            </a:r>
            <a:r>
              <a:rPr lang="de-DE" sz="1200" spc="300" dirty="0" err="1"/>
              <a:t>maxima</a:t>
            </a:r>
            <a:r>
              <a:rPr lang="de-DE" sz="1200" spc="300" dirty="0"/>
              <a:t> and </a:t>
            </a:r>
            <a:r>
              <a:rPr lang="de-DE" sz="1200" spc="300" dirty="0" err="1"/>
              <a:t>the</a:t>
            </a:r>
            <a:r>
              <a:rPr lang="de-DE" sz="1200" spc="300" dirty="0"/>
              <a:t> </a:t>
            </a:r>
            <a:r>
              <a:rPr lang="de-DE" sz="1200" spc="300" dirty="0" err="1"/>
              <a:t>method</a:t>
            </a:r>
            <a:r>
              <a:rPr lang="de-DE" sz="1200" spc="300" dirty="0"/>
              <a:t> </a:t>
            </a:r>
            <a:r>
              <a:rPr lang="de-DE" sz="1200" spc="300" dirty="0" err="1"/>
              <a:t>can‘t</a:t>
            </a:r>
            <a:r>
              <a:rPr lang="de-DE" sz="1200" spc="300" dirty="0"/>
              <a:t> handle </a:t>
            </a:r>
            <a:r>
              <a:rPr lang="de-DE" sz="1200" spc="300" dirty="0" err="1"/>
              <a:t>this</a:t>
            </a:r>
            <a:endParaRPr lang="de-DE" sz="1200" spc="300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102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spc="300" dirty="0" err="1"/>
              <a:t>with</a:t>
            </a:r>
            <a:r>
              <a:rPr lang="de-DE" sz="1200" spc="300" dirty="0"/>
              <a:t> strong </a:t>
            </a:r>
            <a:r>
              <a:rPr lang="de-DE" sz="1200" spc="300" dirty="0" err="1"/>
              <a:t>temperature</a:t>
            </a:r>
            <a:r>
              <a:rPr lang="de-DE" sz="1200" spc="300" dirty="0"/>
              <a:t> </a:t>
            </a:r>
            <a:r>
              <a:rPr lang="de-DE" sz="1200" spc="300" dirty="0" err="1"/>
              <a:t>fluctuation</a:t>
            </a:r>
            <a:r>
              <a:rPr lang="de-DE" sz="1200" spc="300" dirty="0"/>
              <a:t> </a:t>
            </a:r>
            <a:r>
              <a:rPr lang="de-DE" sz="1200" spc="300" dirty="0" err="1"/>
              <a:t>the</a:t>
            </a:r>
            <a:r>
              <a:rPr lang="de-DE" sz="1200" spc="300" dirty="0"/>
              <a:t> </a:t>
            </a:r>
            <a:r>
              <a:rPr lang="de-DE" sz="1200" spc="300" dirty="0" err="1"/>
              <a:t>assumption</a:t>
            </a:r>
            <a:r>
              <a:rPr lang="de-DE" sz="1200" spc="300" dirty="0"/>
              <a:t> </a:t>
            </a:r>
            <a:r>
              <a:rPr lang="de-DE" sz="1200" spc="300" dirty="0" err="1"/>
              <a:t>of</a:t>
            </a:r>
            <a:r>
              <a:rPr lang="de-DE" sz="1200" spc="300" dirty="0"/>
              <a:t>  linear </a:t>
            </a:r>
            <a:r>
              <a:rPr lang="de-DE" sz="1200" spc="300" dirty="0" err="1"/>
              <a:t>dependence</a:t>
            </a:r>
            <a:r>
              <a:rPr lang="de-DE" sz="1200" spc="300" dirty="0"/>
              <a:t> </a:t>
            </a:r>
            <a:r>
              <a:rPr lang="de-DE" sz="1200" spc="300" dirty="0" err="1"/>
              <a:t>is</a:t>
            </a:r>
            <a:r>
              <a:rPr lang="de-DE" sz="1200" spc="300" dirty="0"/>
              <a:t> no </a:t>
            </a:r>
            <a:r>
              <a:rPr lang="de-DE" sz="1200" spc="300" dirty="0" err="1"/>
              <a:t>longer</a:t>
            </a:r>
            <a:r>
              <a:rPr lang="de-DE" sz="1200" spc="300" dirty="0"/>
              <a:t> valid </a:t>
            </a:r>
          </a:p>
          <a:p>
            <a:endParaRPr lang="de-DE" sz="1200" spc="300" dirty="0"/>
          </a:p>
          <a:p>
            <a:r>
              <a:rPr lang="de-DE" sz="1200" spc="300" dirty="0" err="1"/>
              <a:t>For</a:t>
            </a:r>
            <a:r>
              <a:rPr lang="de-DE" sz="1200" spc="300" dirty="0"/>
              <a:t> a partial </a:t>
            </a:r>
            <a:r>
              <a:rPr lang="de-DE" sz="1200" spc="300" dirty="0" err="1"/>
              <a:t>shaded</a:t>
            </a:r>
            <a:r>
              <a:rPr lang="de-DE" sz="1200" spc="300" dirty="0"/>
              <a:t> PV </a:t>
            </a:r>
            <a:r>
              <a:rPr lang="de-DE" sz="1200" spc="300" dirty="0" err="1"/>
              <a:t>panel</a:t>
            </a:r>
            <a:r>
              <a:rPr lang="de-DE" sz="1200" spc="300" dirty="0"/>
              <a:t> </a:t>
            </a:r>
            <a:r>
              <a:rPr lang="de-DE" sz="1200" spc="300" dirty="0" err="1"/>
              <a:t>the</a:t>
            </a:r>
            <a:r>
              <a:rPr lang="de-DE" sz="1200" spc="300" dirty="0"/>
              <a:t> P-V </a:t>
            </a:r>
            <a:r>
              <a:rPr lang="de-DE" sz="1200" spc="300" dirty="0" err="1"/>
              <a:t>curve</a:t>
            </a:r>
            <a:r>
              <a:rPr lang="de-DE" sz="1200" spc="300" dirty="0"/>
              <a:t> </a:t>
            </a:r>
            <a:r>
              <a:rPr lang="de-DE" sz="1200" spc="300" dirty="0" err="1"/>
              <a:t>has</a:t>
            </a:r>
            <a:r>
              <a:rPr lang="de-DE" sz="1200" spc="300" dirty="0"/>
              <a:t> </a:t>
            </a:r>
            <a:r>
              <a:rPr lang="de-DE" sz="1200" spc="300" dirty="0" err="1"/>
              <a:t>got</a:t>
            </a:r>
            <a:r>
              <a:rPr lang="de-DE" sz="1200" spc="300" dirty="0"/>
              <a:t> multiple </a:t>
            </a:r>
            <a:r>
              <a:rPr lang="de-DE" sz="1200" spc="300" dirty="0" err="1"/>
              <a:t>local</a:t>
            </a:r>
            <a:r>
              <a:rPr lang="de-DE" sz="1200" spc="300" dirty="0"/>
              <a:t> </a:t>
            </a:r>
            <a:r>
              <a:rPr lang="de-DE" sz="1200" spc="300" dirty="0" err="1"/>
              <a:t>maxima</a:t>
            </a:r>
            <a:r>
              <a:rPr lang="de-DE" sz="1200" spc="300" dirty="0"/>
              <a:t> and </a:t>
            </a:r>
            <a:r>
              <a:rPr lang="de-DE" sz="1200" spc="300" dirty="0" err="1"/>
              <a:t>the</a:t>
            </a:r>
            <a:r>
              <a:rPr lang="de-DE" sz="1200" spc="300" dirty="0"/>
              <a:t> </a:t>
            </a:r>
            <a:r>
              <a:rPr lang="de-DE" sz="1200" spc="300" dirty="0" err="1"/>
              <a:t>method</a:t>
            </a:r>
            <a:r>
              <a:rPr lang="de-DE" sz="1200" spc="300" dirty="0"/>
              <a:t> </a:t>
            </a:r>
            <a:r>
              <a:rPr lang="de-DE" sz="1200" spc="300" dirty="0" err="1"/>
              <a:t>can‘t</a:t>
            </a:r>
            <a:r>
              <a:rPr lang="de-DE" sz="1200" spc="300" dirty="0"/>
              <a:t> handle </a:t>
            </a:r>
            <a:r>
              <a:rPr lang="de-DE" sz="1200" spc="300" dirty="0" err="1"/>
              <a:t>this</a:t>
            </a:r>
            <a:endParaRPr lang="de-DE" sz="1200" spc="300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555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23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5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268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147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08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Questions</a:t>
            </a:r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/>
              <a:t>Group 670</a:t>
            </a:r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0607848" cy="1621619"/>
          </a:xfrm>
        </p:spPr>
        <p:txBody>
          <a:bodyPr rtlCol="0"/>
          <a:lstStyle/>
          <a:p>
            <a:pPr rtl="0"/>
            <a:r>
              <a:rPr lang="en-GB" dirty="0"/>
              <a:t>DCM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6" name="Imagen 5" descr="Imagen que contiene texto&#10;&#10;Descripción generada automáticamente">
            <a:extLst>
              <a:ext uri="{FF2B5EF4-FFF2-40B4-BE49-F238E27FC236}">
                <a16:creationId xmlns:a16="http://schemas.microsoft.com/office/drawing/2014/main" id="{83B66EC3-3EE7-48D2-804B-22ADBC9AE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298" y="2248931"/>
            <a:ext cx="5867587" cy="3487684"/>
          </a:xfrm>
          <a:prstGeom prst="rect">
            <a:avLst/>
          </a:prstGeom>
        </p:spPr>
      </p:pic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6EA5D7DC-D42F-470F-A27C-68769B7B97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09" y="2248932"/>
            <a:ext cx="5867587" cy="3487684"/>
          </a:xfrm>
          <a:prstGeom prst="rect">
            <a:avLst/>
          </a:prstGeom>
        </p:spPr>
      </p:pic>
      <p:sp>
        <p:nvSpPr>
          <p:cNvPr id="7" name="Tekstfelt 3">
            <a:extLst>
              <a:ext uri="{FF2B5EF4-FFF2-40B4-BE49-F238E27FC236}">
                <a16:creationId xmlns:a16="http://schemas.microsoft.com/office/drawing/2014/main" id="{D9EEE553-05E1-4316-8705-664A338E44BA}"/>
              </a:ext>
            </a:extLst>
          </p:cNvPr>
          <p:cNvSpPr txBox="1"/>
          <p:nvPr/>
        </p:nvSpPr>
        <p:spPr>
          <a:xfrm>
            <a:off x="442709" y="1623763"/>
            <a:ext cx="81185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 rtl="0">
              <a:buFont typeface="Wingdings" panose="05000000000000000000" pitchFamily="2" charset="2"/>
              <a:buChar char="Ø"/>
            </a:pPr>
            <a:r>
              <a:rPr lang="en-GB" sz="1600" spc="300" dirty="0"/>
              <a:t>DCM mode depends on output voltage and power generated.</a:t>
            </a:r>
          </a:p>
        </p:txBody>
      </p:sp>
    </p:spTree>
    <p:extLst>
      <p:ext uri="{BB962C8B-B14F-4D97-AF65-F5344CB8AC3E}">
        <p14:creationId xmlns:p14="http://schemas.microsoft.com/office/powerpoint/2010/main" val="3553066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Imagen 79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A614BAFA-D092-4BCB-8B59-4A1AAD702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" y="3994348"/>
            <a:ext cx="7622536" cy="2253488"/>
          </a:xfrm>
          <a:prstGeom prst="rect">
            <a:avLst/>
          </a:prstGeo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11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0607848" cy="1621619"/>
          </a:xfrm>
        </p:spPr>
        <p:txBody>
          <a:bodyPr rtlCol="0"/>
          <a:lstStyle/>
          <a:p>
            <a:pPr rtl="0"/>
            <a:r>
              <a:rPr lang="en-GB" dirty="0"/>
              <a:t>Limiting resistance</a:t>
            </a:r>
            <a:endParaRPr lang="da-DK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felt 3">
                <a:extLst>
                  <a:ext uri="{FF2B5EF4-FFF2-40B4-BE49-F238E27FC236}">
                    <a16:creationId xmlns:a16="http://schemas.microsoft.com/office/drawing/2014/main" id="{AEACCBB6-9EA5-43C2-B485-46229DDE0443}"/>
                  </a:ext>
                </a:extLst>
              </p:cNvPr>
              <p:cNvSpPr txBox="1"/>
              <p:nvPr/>
            </p:nvSpPr>
            <p:spPr>
              <a:xfrm>
                <a:off x="7697495" y="1816445"/>
                <a:ext cx="4106573" cy="38054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600" i="1" spc="3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 spc="30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s-ES" sz="1600" i="1" spc="300">
                            <a:latin typeface="Cambria Math" panose="02040503050406030204" pitchFamily="18" charset="0"/>
                          </a:rPr>
                          <m:t>𝑙𝑖𝑚𝑖𝑡𝑖𝑛𝑔</m:t>
                        </m:r>
                      </m:sub>
                    </m:sSub>
                    <m:r>
                      <a:rPr lang="es-ES" sz="1600" b="0" i="0" spc="30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en-GB" sz="1600" spc="300" dirty="0"/>
              </a:p>
              <a:p>
                <a:r>
                  <a:rPr lang="en-GB" sz="1600" spc="300" dirty="0"/>
                  <a:t>	- lower instant current.</a:t>
                </a:r>
              </a:p>
              <a:p>
                <a:r>
                  <a:rPr lang="en-GB" sz="1600" spc="300" dirty="0"/>
                  <a:t>	- longer turn-on time. </a:t>
                </a:r>
              </a:p>
              <a:p>
                <a:endParaRPr lang="en-GB" sz="1600" spc="300" dirty="0"/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Turn-on time calculated to be 0.1% of cycle.</a:t>
                </a: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Possible to have different turn-on, turn-off times.</a:t>
                </a: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ES" b="0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r>
                        <a:rPr lang="es-ES" b="0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=1 − </m:t>
                      </m:r>
                      <m:sSup>
                        <m:sSupPr>
                          <m:ctrlPr>
                            <a:rPr lang="en-GB" i="1" spc="30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b="0" i="1" spc="300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en-GB" i="1" spc="30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ES" b="0" i="1" spc="300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pc="30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num>
                            <m:den>
                              <m:r>
                                <a:rPr lang="es-ES" b="0" i="1" spc="300" smtClean="0">
                                  <a:latin typeface="Cambria Math" panose="02040503050406030204" pitchFamily="18" charset="0"/>
                                </a:rPr>
                                <m:t>𝑅𝐶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GB" spc="300" dirty="0"/>
              </a:p>
              <a:p>
                <a:endParaRPr lang="en-GB" spc="3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ES" b="0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r>
                        <a:rPr lang="en-GB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 spc="3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pc="3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ES" b="0" i="1" spc="3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𝐺𝑆</m:t>
                          </m:r>
                        </m:sub>
                      </m:sSub>
                      <m:r>
                        <a:rPr lang="es-ES" b="0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GB" i="1" spc="3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i="1" spc="3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ES" b="0" i="1" spc="3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𝑇h𝑟𝑒𝑠h</m:t>
                          </m:r>
                        </m:sub>
                      </m:sSub>
                    </m:oMath>
                  </m:oMathPara>
                </a14:m>
                <a:endParaRPr lang="en-GB" spc="300" dirty="0"/>
              </a:p>
              <a:p>
                <a:endParaRPr lang="en-GB" spc="300" dirty="0"/>
              </a:p>
            </p:txBody>
          </p:sp>
        </mc:Choice>
        <mc:Fallback xmlns="">
          <p:sp>
            <p:nvSpPr>
              <p:cNvPr id="14" name="Tekstfelt 3">
                <a:extLst>
                  <a:ext uri="{FF2B5EF4-FFF2-40B4-BE49-F238E27FC236}">
                    <a16:creationId xmlns:a16="http://schemas.microsoft.com/office/drawing/2014/main" id="{AEACCBB6-9EA5-43C2-B485-46229DDE04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7495" y="1816445"/>
                <a:ext cx="4106573" cy="3805465"/>
              </a:xfrm>
              <a:prstGeom prst="rect">
                <a:avLst/>
              </a:prstGeom>
              <a:blipFill>
                <a:blip r:embed="rId4"/>
                <a:stretch>
                  <a:fillRect l="-594" t="-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3" name="Grupo 82">
            <a:extLst>
              <a:ext uri="{FF2B5EF4-FFF2-40B4-BE49-F238E27FC236}">
                <a16:creationId xmlns:a16="http://schemas.microsoft.com/office/drawing/2014/main" id="{1191AA17-F1FC-4A31-ADFB-F94B2FC74A51}"/>
              </a:ext>
            </a:extLst>
          </p:cNvPr>
          <p:cNvGrpSpPr/>
          <p:nvPr/>
        </p:nvGrpSpPr>
        <p:grpSpPr>
          <a:xfrm>
            <a:off x="500033" y="1828109"/>
            <a:ext cx="5907406" cy="1510002"/>
            <a:chOff x="500033" y="2167930"/>
            <a:chExt cx="5907406" cy="1510002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316C2590-58AB-41E6-83E3-73349A927A72}"/>
                </a:ext>
              </a:extLst>
            </p:cNvPr>
            <p:cNvSpPr/>
            <p:nvPr/>
          </p:nvSpPr>
          <p:spPr>
            <a:xfrm>
              <a:off x="1706041" y="2354493"/>
              <a:ext cx="914400" cy="1323439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1DAE6ED5-77ED-4428-BB75-926FC5A47DB9}"/>
                </a:ext>
              </a:extLst>
            </p:cNvPr>
            <p:cNvSpPr/>
            <p:nvPr/>
          </p:nvSpPr>
          <p:spPr>
            <a:xfrm>
              <a:off x="2620441" y="2574412"/>
              <a:ext cx="439838" cy="21991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C9F56A2E-3084-4A82-ABB0-86E6DB73C695}"/>
                </a:ext>
              </a:extLst>
            </p:cNvPr>
            <p:cNvSpPr/>
            <p:nvPr/>
          </p:nvSpPr>
          <p:spPr>
            <a:xfrm>
              <a:off x="2620441" y="3233542"/>
              <a:ext cx="439838" cy="21991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2F35D86-DE5C-4765-9022-58E88469E003}"/>
                </a:ext>
              </a:extLst>
            </p:cNvPr>
            <p:cNvSpPr/>
            <p:nvPr/>
          </p:nvSpPr>
          <p:spPr>
            <a:xfrm>
              <a:off x="1266203" y="2574412"/>
              <a:ext cx="439838" cy="21991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42E36C70-6E15-4C01-8D67-1BDFE5127805}"/>
                </a:ext>
              </a:extLst>
            </p:cNvPr>
            <p:cNvSpPr/>
            <p:nvPr/>
          </p:nvSpPr>
          <p:spPr>
            <a:xfrm>
              <a:off x="1266203" y="3233542"/>
              <a:ext cx="439838" cy="21991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kstfelt 3">
              <a:extLst>
                <a:ext uri="{FF2B5EF4-FFF2-40B4-BE49-F238E27FC236}">
                  <a16:creationId xmlns:a16="http://schemas.microsoft.com/office/drawing/2014/main" id="{869D2C93-F276-4AEF-B938-063397973E00}"/>
                </a:ext>
              </a:extLst>
            </p:cNvPr>
            <p:cNvSpPr txBox="1"/>
            <p:nvPr/>
          </p:nvSpPr>
          <p:spPr>
            <a:xfrm>
              <a:off x="1793381" y="2846935"/>
              <a:ext cx="73971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/>
              <a:r>
                <a:rPr lang="en-GB" sz="1600" spc="300" dirty="0"/>
                <a:t>DRV</a:t>
              </a:r>
            </a:p>
          </p:txBody>
        </p:sp>
        <p:sp>
          <p:nvSpPr>
            <p:cNvPr id="26" name="Tekstfelt 3">
              <a:extLst>
                <a:ext uri="{FF2B5EF4-FFF2-40B4-BE49-F238E27FC236}">
                  <a16:creationId xmlns:a16="http://schemas.microsoft.com/office/drawing/2014/main" id="{F6EEA995-7A9D-4BA0-BE59-E093B50E5796}"/>
                </a:ext>
              </a:extLst>
            </p:cNvPr>
            <p:cNvSpPr txBox="1"/>
            <p:nvPr/>
          </p:nvSpPr>
          <p:spPr>
            <a:xfrm>
              <a:off x="500033" y="2515094"/>
              <a:ext cx="914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/>
              <a:r>
                <a:rPr lang="en-GB" sz="1600" spc="300" dirty="0"/>
                <a:t>PWM</a:t>
              </a:r>
            </a:p>
          </p:txBody>
        </p:sp>
        <p:sp>
          <p:nvSpPr>
            <p:cNvPr id="27" name="Tekstfelt 3">
              <a:extLst>
                <a:ext uri="{FF2B5EF4-FFF2-40B4-BE49-F238E27FC236}">
                  <a16:creationId xmlns:a16="http://schemas.microsoft.com/office/drawing/2014/main" id="{8FACA956-D551-4B95-A58C-3164613F2701}"/>
                </a:ext>
              </a:extLst>
            </p:cNvPr>
            <p:cNvSpPr txBox="1"/>
            <p:nvPr/>
          </p:nvSpPr>
          <p:spPr>
            <a:xfrm>
              <a:off x="2755553" y="2235858"/>
              <a:ext cx="11316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/>
              <a:r>
                <a:rPr lang="en-GB" sz="1600" spc="300" dirty="0"/>
                <a:t>OUT H</a:t>
              </a:r>
            </a:p>
          </p:txBody>
        </p:sp>
        <p:sp>
          <p:nvSpPr>
            <p:cNvPr id="28" name="Tekstfelt 3">
              <a:extLst>
                <a:ext uri="{FF2B5EF4-FFF2-40B4-BE49-F238E27FC236}">
                  <a16:creationId xmlns:a16="http://schemas.microsoft.com/office/drawing/2014/main" id="{6DC85FE4-FC0B-43A9-AF98-11E07ED03D3E}"/>
                </a:ext>
              </a:extLst>
            </p:cNvPr>
            <p:cNvSpPr txBox="1"/>
            <p:nvPr/>
          </p:nvSpPr>
          <p:spPr>
            <a:xfrm>
              <a:off x="2755553" y="2903026"/>
              <a:ext cx="11316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/>
              <a:r>
                <a:rPr lang="en-GB" sz="1600" spc="300" dirty="0"/>
                <a:t>OUT L</a:t>
              </a:r>
            </a:p>
          </p:txBody>
        </p:sp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F80606AB-C2EA-442D-A09B-38EA1061ABF6}"/>
                </a:ext>
              </a:extLst>
            </p:cNvPr>
            <p:cNvSpPr/>
            <p:nvPr/>
          </p:nvSpPr>
          <p:spPr>
            <a:xfrm>
              <a:off x="3887251" y="2570393"/>
              <a:ext cx="817327" cy="21991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CDF2F689-FA72-4CE3-A41A-30C2EC423174}"/>
                </a:ext>
              </a:extLst>
            </p:cNvPr>
            <p:cNvSpPr/>
            <p:nvPr/>
          </p:nvSpPr>
          <p:spPr>
            <a:xfrm>
              <a:off x="3887250" y="3233542"/>
              <a:ext cx="817327" cy="21991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503F290B-AE0F-4FD5-A791-8E787255A546}"/>
                </a:ext>
              </a:extLst>
            </p:cNvPr>
            <p:cNvCxnSpPr>
              <a:stCxn id="5" idx="3"/>
              <a:endCxn id="30" idx="1"/>
            </p:cNvCxnSpPr>
            <p:nvPr/>
          </p:nvCxnSpPr>
          <p:spPr>
            <a:xfrm flipV="1">
              <a:off x="3060279" y="2680353"/>
              <a:ext cx="826972" cy="401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EEDEB62D-1F5B-4268-8B32-F3352EEA6967}"/>
                </a:ext>
              </a:extLst>
            </p:cNvPr>
            <p:cNvCxnSpPr/>
            <p:nvPr/>
          </p:nvCxnSpPr>
          <p:spPr>
            <a:xfrm flipV="1">
              <a:off x="3060279" y="3334092"/>
              <a:ext cx="826972" cy="401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A91995D9-C12E-470C-BE1C-8A6584BD6D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4223" y="2680352"/>
              <a:ext cx="433376" cy="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45">
              <a:extLst>
                <a:ext uri="{FF2B5EF4-FFF2-40B4-BE49-F238E27FC236}">
                  <a16:creationId xmlns:a16="http://schemas.microsoft.com/office/drawing/2014/main" id="{3599CD9B-D7AE-44AE-BC73-84514C58DE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4223" y="3346638"/>
              <a:ext cx="433376" cy="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>
              <a:extLst>
                <a:ext uri="{FF2B5EF4-FFF2-40B4-BE49-F238E27FC236}">
                  <a16:creationId xmlns:a16="http://schemas.microsoft.com/office/drawing/2014/main" id="{55AC4A30-7D75-46F3-9BD2-F5D1F858B490}"/>
                </a:ext>
              </a:extLst>
            </p:cNvPr>
            <p:cNvCxnSpPr>
              <a:cxnSpLocks/>
            </p:cNvCxnSpPr>
            <p:nvPr/>
          </p:nvCxnSpPr>
          <p:spPr>
            <a:xfrm>
              <a:off x="5147599" y="2684372"/>
              <a:ext cx="0" cy="66226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cto 47">
              <a:extLst>
                <a:ext uri="{FF2B5EF4-FFF2-40B4-BE49-F238E27FC236}">
                  <a16:creationId xmlns:a16="http://schemas.microsoft.com/office/drawing/2014/main" id="{D65F11D4-FC7B-4BF2-B3A6-9E995873AD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47600" y="3013496"/>
              <a:ext cx="861059" cy="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cto 49">
              <a:extLst>
                <a:ext uri="{FF2B5EF4-FFF2-40B4-BE49-F238E27FC236}">
                  <a16:creationId xmlns:a16="http://schemas.microsoft.com/office/drawing/2014/main" id="{CBBC6C5A-9A3C-4A90-AC23-0B329F614114}"/>
                </a:ext>
              </a:extLst>
            </p:cNvPr>
            <p:cNvCxnSpPr>
              <a:cxnSpLocks/>
            </p:cNvCxnSpPr>
            <p:nvPr/>
          </p:nvCxnSpPr>
          <p:spPr>
            <a:xfrm>
              <a:off x="6008659" y="2671825"/>
              <a:ext cx="0" cy="66226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48A84381-D5FE-4204-AB75-DDA0C326BE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45819" y="2788809"/>
              <a:ext cx="261620" cy="150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A39105EA-F454-4AED-9CFB-8CCC833736DF}"/>
                </a:ext>
              </a:extLst>
            </p:cNvPr>
            <p:cNvCxnSpPr>
              <a:cxnSpLocks/>
            </p:cNvCxnSpPr>
            <p:nvPr/>
          </p:nvCxnSpPr>
          <p:spPr>
            <a:xfrm>
              <a:off x="6145819" y="3231136"/>
              <a:ext cx="26162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1D40264B-322C-4C8F-A781-43BCC95CB07F}"/>
                </a:ext>
              </a:extLst>
            </p:cNvPr>
            <p:cNvCxnSpPr>
              <a:cxnSpLocks/>
            </p:cNvCxnSpPr>
            <p:nvPr/>
          </p:nvCxnSpPr>
          <p:spPr>
            <a:xfrm>
              <a:off x="6407439" y="3002957"/>
              <a:ext cx="0" cy="66226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30955252-43E5-47DC-A159-304FE60619FB}"/>
                </a:ext>
              </a:extLst>
            </p:cNvPr>
            <p:cNvCxnSpPr>
              <a:cxnSpLocks/>
            </p:cNvCxnSpPr>
            <p:nvPr/>
          </p:nvCxnSpPr>
          <p:spPr>
            <a:xfrm>
              <a:off x="6407439" y="2471478"/>
              <a:ext cx="0" cy="31733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>
              <a:extLst>
                <a:ext uri="{FF2B5EF4-FFF2-40B4-BE49-F238E27FC236}">
                  <a16:creationId xmlns:a16="http://schemas.microsoft.com/office/drawing/2014/main" id="{0CC762C7-0071-41CD-9FD0-47F8E696FE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45819" y="3002957"/>
              <a:ext cx="26162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E370F85B-F26C-49E1-8427-2F80F93CBAE9}"/>
                </a:ext>
              </a:extLst>
            </p:cNvPr>
            <p:cNvCxnSpPr>
              <a:cxnSpLocks/>
            </p:cNvCxnSpPr>
            <p:nvPr/>
          </p:nvCxnSpPr>
          <p:spPr>
            <a:xfrm>
              <a:off x="6145819" y="2680352"/>
              <a:ext cx="0" cy="17479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2BECAE6E-B2C8-4D31-92BA-3C70C2E5286E}"/>
                </a:ext>
              </a:extLst>
            </p:cNvPr>
            <p:cNvCxnSpPr>
              <a:cxnSpLocks/>
            </p:cNvCxnSpPr>
            <p:nvPr/>
          </p:nvCxnSpPr>
          <p:spPr>
            <a:xfrm>
              <a:off x="6145819" y="3146145"/>
              <a:ext cx="0" cy="17479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cto 76">
              <a:extLst>
                <a:ext uri="{FF2B5EF4-FFF2-40B4-BE49-F238E27FC236}">
                  <a16:creationId xmlns:a16="http://schemas.microsoft.com/office/drawing/2014/main" id="{75B62C2B-6060-48EA-8DB1-7367E6ADD73D}"/>
                </a:ext>
              </a:extLst>
            </p:cNvPr>
            <p:cNvCxnSpPr>
              <a:cxnSpLocks/>
            </p:cNvCxnSpPr>
            <p:nvPr/>
          </p:nvCxnSpPr>
          <p:spPr>
            <a:xfrm>
              <a:off x="6145819" y="2915560"/>
              <a:ext cx="0" cy="17479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Tekstfelt 3">
                  <a:extLst>
                    <a:ext uri="{FF2B5EF4-FFF2-40B4-BE49-F238E27FC236}">
                      <a16:creationId xmlns:a16="http://schemas.microsoft.com/office/drawing/2014/main" id="{955D3B55-6810-4458-8118-DD92C8DB1F0A}"/>
                    </a:ext>
                  </a:extLst>
                </p:cNvPr>
                <p:cNvSpPr txBox="1"/>
                <p:nvPr/>
              </p:nvSpPr>
              <p:spPr>
                <a:xfrm>
                  <a:off x="3838715" y="2167930"/>
                  <a:ext cx="914400" cy="3585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rtl="0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sz="1600" i="1" spc="30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b="0" i="1" spc="300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s-ES" sz="1600" b="0" i="1" spc="300" smtClean="0">
                                <a:latin typeface="Cambria Math" panose="02040503050406030204" pitchFamily="18" charset="0"/>
                              </a:rPr>
                              <m:t>𝑙𝑖𝑚𝑖𝑡𝑖𝑛𝑔</m:t>
                            </m:r>
                          </m:sub>
                        </m:sSub>
                      </m:oMath>
                    </m:oMathPara>
                  </a14:m>
                  <a:endParaRPr lang="en-GB" sz="1600" spc="300" dirty="0"/>
                </a:p>
              </p:txBody>
            </p:sp>
          </mc:Choice>
          <mc:Fallback xmlns="">
            <p:sp>
              <p:nvSpPr>
                <p:cNvPr id="78" name="Tekstfelt 3">
                  <a:extLst>
                    <a:ext uri="{FF2B5EF4-FFF2-40B4-BE49-F238E27FC236}">
                      <a16:creationId xmlns:a16="http://schemas.microsoft.com/office/drawing/2014/main" id="{955D3B55-6810-4458-8118-DD92C8DB1F0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38715" y="2167930"/>
                  <a:ext cx="914400" cy="358560"/>
                </a:xfrm>
                <a:prstGeom prst="rect">
                  <a:avLst/>
                </a:prstGeom>
                <a:blipFill>
                  <a:blip r:embed="rId5"/>
                  <a:stretch>
                    <a:fillRect r="-26667" b="-678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4159170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12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0607848" cy="1621619"/>
          </a:xfrm>
        </p:spPr>
        <p:txBody>
          <a:bodyPr rtlCol="0"/>
          <a:lstStyle/>
          <a:p>
            <a:pPr rtl="0"/>
            <a:r>
              <a:rPr lang="en-GB" dirty="0"/>
              <a:t>Discharging resistance</a:t>
            </a:r>
            <a:endParaRPr lang="da-DK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felt 3">
                <a:extLst>
                  <a:ext uri="{FF2B5EF4-FFF2-40B4-BE49-F238E27FC236}">
                    <a16:creationId xmlns:a16="http://schemas.microsoft.com/office/drawing/2014/main" id="{AEACCBB6-9EA5-43C2-B485-46229DDE0443}"/>
                  </a:ext>
                </a:extLst>
              </p:cNvPr>
              <p:cNvSpPr txBox="1"/>
              <p:nvPr/>
            </p:nvSpPr>
            <p:spPr>
              <a:xfrm>
                <a:off x="7697495" y="1816445"/>
                <a:ext cx="4106573" cy="38054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Higher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600" i="1" spc="3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 spc="30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s-ES" sz="1600" i="1" spc="300">
                            <a:latin typeface="Cambria Math" panose="02040503050406030204" pitchFamily="18" charset="0"/>
                          </a:rPr>
                          <m:t>𝑙𝑖𝑚𝑖𝑡𝑖𝑛𝑔</m:t>
                        </m:r>
                      </m:sub>
                    </m:sSub>
                    <m:r>
                      <a:rPr lang="es-ES" sz="1600" b="0" i="0" spc="30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en-GB" sz="1600" spc="300" dirty="0"/>
              </a:p>
              <a:p>
                <a:r>
                  <a:rPr lang="en-GB" sz="1600" spc="300" dirty="0"/>
                  <a:t>	- lower instant current.</a:t>
                </a:r>
              </a:p>
              <a:p>
                <a:r>
                  <a:rPr lang="en-GB" sz="1600" spc="300" dirty="0"/>
                  <a:t>	- longer turn-on time. </a:t>
                </a:r>
              </a:p>
              <a:p>
                <a:endParaRPr lang="en-GB" sz="1600" spc="300" dirty="0"/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Turn-on time calculated to be 0.1% of cycle.</a:t>
                </a: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Possible to have different turn-on, turn-off times.</a:t>
                </a:r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ES" b="0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r>
                        <a:rPr lang="es-ES" b="0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=1 − </m:t>
                      </m:r>
                      <m:sSup>
                        <m:sSupPr>
                          <m:ctrlPr>
                            <a:rPr lang="en-GB" i="1" spc="30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b="0" i="1" spc="300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lang="en-GB" i="1" spc="30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ES" b="0" i="1" spc="300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pc="30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num>
                            <m:den>
                              <m:r>
                                <a:rPr lang="es-ES" b="0" i="1" spc="300" smtClean="0">
                                  <a:latin typeface="Cambria Math" panose="02040503050406030204" pitchFamily="18" charset="0"/>
                                </a:rPr>
                                <m:t>𝑅𝐶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GB" spc="300" dirty="0"/>
              </a:p>
              <a:p>
                <a:endParaRPr lang="en-GB" spc="3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ES" b="0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r>
                        <a:rPr lang="en-GB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i="1" spc="3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pc="3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ES" b="0" i="1" spc="3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𝐺𝑆</m:t>
                          </m:r>
                        </m:sub>
                      </m:sSub>
                      <m:r>
                        <a:rPr lang="es-ES" b="0" i="1" spc="3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</m:t>
                      </m:r>
                      <m:sSub>
                        <m:sSubPr>
                          <m:ctrlPr>
                            <a:rPr lang="en-GB" i="1" spc="3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i="1" spc="3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ES" b="0" i="1" spc="3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𝑇h𝑟𝑒𝑠h</m:t>
                          </m:r>
                        </m:sub>
                      </m:sSub>
                    </m:oMath>
                  </m:oMathPara>
                </a14:m>
                <a:endParaRPr lang="en-GB" spc="300" dirty="0"/>
              </a:p>
              <a:p>
                <a:endParaRPr lang="en-GB" spc="300" dirty="0"/>
              </a:p>
            </p:txBody>
          </p:sp>
        </mc:Choice>
        <mc:Fallback xmlns="">
          <p:sp>
            <p:nvSpPr>
              <p:cNvPr id="14" name="Tekstfelt 3">
                <a:extLst>
                  <a:ext uri="{FF2B5EF4-FFF2-40B4-BE49-F238E27FC236}">
                    <a16:creationId xmlns:a16="http://schemas.microsoft.com/office/drawing/2014/main" id="{AEACCBB6-9EA5-43C2-B485-46229DDE04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7495" y="1816445"/>
                <a:ext cx="4106573" cy="3805465"/>
              </a:xfrm>
              <a:prstGeom prst="rect">
                <a:avLst/>
              </a:prstGeom>
              <a:blipFill>
                <a:blip r:embed="rId4"/>
                <a:stretch>
                  <a:fillRect l="-594" t="-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9" name="Grupo 28">
            <a:extLst>
              <a:ext uri="{FF2B5EF4-FFF2-40B4-BE49-F238E27FC236}">
                <a16:creationId xmlns:a16="http://schemas.microsoft.com/office/drawing/2014/main" id="{041673D0-A309-4337-AA37-90B51AC48F0E}"/>
              </a:ext>
            </a:extLst>
          </p:cNvPr>
          <p:cNvGrpSpPr/>
          <p:nvPr/>
        </p:nvGrpSpPr>
        <p:grpSpPr>
          <a:xfrm>
            <a:off x="364898" y="1541613"/>
            <a:ext cx="3067303" cy="2280975"/>
            <a:chOff x="364898" y="1541613"/>
            <a:chExt cx="3067303" cy="2280975"/>
          </a:xfrm>
        </p:grpSpPr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CDF2F689-FA72-4CE3-A41A-30C2EC423174}"/>
                </a:ext>
              </a:extLst>
            </p:cNvPr>
            <p:cNvSpPr/>
            <p:nvPr/>
          </p:nvSpPr>
          <p:spPr>
            <a:xfrm rot="16200000">
              <a:off x="1385337" y="2661068"/>
              <a:ext cx="817327" cy="21991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Conector recto 47">
              <a:extLst>
                <a:ext uri="{FF2B5EF4-FFF2-40B4-BE49-F238E27FC236}">
                  <a16:creationId xmlns:a16="http://schemas.microsoft.com/office/drawing/2014/main" id="{D65F11D4-FC7B-4BF2-B3A6-9E995873AD14}"/>
                </a:ext>
              </a:extLst>
            </p:cNvPr>
            <p:cNvCxnSpPr>
              <a:cxnSpLocks/>
            </p:cNvCxnSpPr>
            <p:nvPr/>
          </p:nvCxnSpPr>
          <p:spPr>
            <a:xfrm>
              <a:off x="1211811" y="2083631"/>
              <a:ext cx="1821610" cy="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cto 49">
              <a:extLst>
                <a:ext uri="{FF2B5EF4-FFF2-40B4-BE49-F238E27FC236}">
                  <a16:creationId xmlns:a16="http://schemas.microsoft.com/office/drawing/2014/main" id="{CBBC6C5A-9A3C-4A90-AC23-0B329F614114}"/>
                </a:ext>
              </a:extLst>
            </p:cNvPr>
            <p:cNvCxnSpPr>
              <a:cxnSpLocks/>
            </p:cNvCxnSpPr>
            <p:nvPr/>
          </p:nvCxnSpPr>
          <p:spPr>
            <a:xfrm>
              <a:off x="3033421" y="1741960"/>
              <a:ext cx="0" cy="66226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48A84381-D5FE-4204-AB75-DDA0C326BE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0581" y="1858944"/>
              <a:ext cx="261620" cy="150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A39105EA-F454-4AED-9CFB-8CCC833736DF}"/>
                </a:ext>
              </a:extLst>
            </p:cNvPr>
            <p:cNvCxnSpPr>
              <a:cxnSpLocks/>
            </p:cNvCxnSpPr>
            <p:nvPr/>
          </p:nvCxnSpPr>
          <p:spPr>
            <a:xfrm>
              <a:off x="3170581" y="2301271"/>
              <a:ext cx="26162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1D40264B-322C-4C8F-A781-43BCC95CB07F}"/>
                </a:ext>
              </a:extLst>
            </p:cNvPr>
            <p:cNvCxnSpPr>
              <a:cxnSpLocks/>
            </p:cNvCxnSpPr>
            <p:nvPr/>
          </p:nvCxnSpPr>
          <p:spPr>
            <a:xfrm>
              <a:off x="3432201" y="2073092"/>
              <a:ext cx="0" cy="174949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30955252-43E5-47DC-A159-304FE60619FB}"/>
                </a:ext>
              </a:extLst>
            </p:cNvPr>
            <p:cNvCxnSpPr>
              <a:cxnSpLocks/>
            </p:cNvCxnSpPr>
            <p:nvPr/>
          </p:nvCxnSpPr>
          <p:spPr>
            <a:xfrm>
              <a:off x="3432201" y="1541613"/>
              <a:ext cx="0" cy="31733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>
              <a:extLst>
                <a:ext uri="{FF2B5EF4-FFF2-40B4-BE49-F238E27FC236}">
                  <a16:creationId xmlns:a16="http://schemas.microsoft.com/office/drawing/2014/main" id="{0CC762C7-0071-41CD-9FD0-47F8E696FE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70581" y="2073092"/>
              <a:ext cx="26162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E370F85B-F26C-49E1-8427-2F80F93CBAE9}"/>
                </a:ext>
              </a:extLst>
            </p:cNvPr>
            <p:cNvCxnSpPr>
              <a:cxnSpLocks/>
            </p:cNvCxnSpPr>
            <p:nvPr/>
          </p:nvCxnSpPr>
          <p:spPr>
            <a:xfrm>
              <a:off x="3170581" y="1750487"/>
              <a:ext cx="0" cy="17479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2BECAE6E-B2C8-4D31-92BA-3C70C2E5286E}"/>
                </a:ext>
              </a:extLst>
            </p:cNvPr>
            <p:cNvCxnSpPr>
              <a:cxnSpLocks/>
            </p:cNvCxnSpPr>
            <p:nvPr/>
          </p:nvCxnSpPr>
          <p:spPr>
            <a:xfrm>
              <a:off x="3170581" y="2216280"/>
              <a:ext cx="0" cy="17479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cto 76">
              <a:extLst>
                <a:ext uri="{FF2B5EF4-FFF2-40B4-BE49-F238E27FC236}">
                  <a16:creationId xmlns:a16="http://schemas.microsoft.com/office/drawing/2014/main" id="{75B62C2B-6060-48EA-8DB1-7367E6ADD73D}"/>
                </a:ext>
              </a:extLst>
            </p:cNvPr>
            <p:cNvCxnSpPr>
              <a:cxnSpLocks/>
            </p:cNvCxnSpPr>
            <p:nvPr/>
          </p:nvCxnSpPr>
          <p:spPr>
            <a:xfrm>
              <a:off x="3170581" y="1985695"/>
              <a:ext cx="0" cy="17479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Tekstfelt 3">
                  <a:extLst>
                    <a:ext uri="{FF2B5EF4-FFF2-40B4-BE49-F238E27FC236}">
                      <a16:creationId xmlns:a16="http://schemas.microsoft.com/office/drawing/2014/main" id="{955D3B55-6810-4458-8118-DD92C8DB1F0A}"/>
                    </a:ext>
                  </a:extLst>
                </p:cNvPr>
                <p:cNvSpPr txBox="1"/>
                <p:nvPr/>
              </p:nvSpPr>
              <p:spPr>
                <a:xfrm>
                  <a:off x="364898" y="2501184"/>
                  <a:ext cx="914400" cy="3585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rtl="0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sz="1600" i="1" spc="30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b="0" i="1" spc="300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s-ES" sz="1600" b="0" i="1" spc="300" smtClean="0">
                                <a:latin typeface="Cambria Math" panose="02040503050406030204" pitchFamily="18" charset="0"/>
                              </a:rPr>
                              <m:t>𝑑𝑖𝑠𝑐h𝑎𝑟𝑔𝑒</m:t>
                            </m:r>
                          </m:sub>
                        </m:sSub>
                      </m:oMath>
                    </m:oMathPara>
                  </a14:m>
                  <a:endParaRPr lang="en-GB" sz="1600" spc="300" dirty="0"/>
                </a:p>
              </p:txBody>
            </p:sp>
          </mc:Choice>
          <mc:Fallback xmlns="">
            <p:sp>
              <p:nvSpPr>
                <p:cNvPr id="78" name="Tekstfelt 3">
                  <a:extLst>
                    <a:ext uri="{FF2B5EF4-FFF2-40B4-BE49-F238E27FC236}">
                      <a16:creationId xmlns:a16="http://schemas.microsoft.com/office/drawing/2014/main" id="{955D3B55-6810-4458-8118-DD92C8DB1F0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4898" y="2501184"/>
                  <a:ext cx="914400" cy="358560"/>
                </a:xfrm>
                <a:prstGeom prst="rect">
                  <a:avLst/>
                </a:prstGeom>
                <a:blipFill>
                  <a:blip r:embed="rId5"/>
                  <a:stretch>
                    <a:fillRect r="-44000" b="-678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9" name="Conector recto 38">
              <a:extLst>
                <a:ext uri="{FF2B5EF4-FFF2-40B4-BE49-F238E27FC236}">
                  <a16:creationId xmlns:a16="http://schemas.microsoft.com/office/drawing/2014/main" id="{1813FCC5-A516-485B-9B83-0EB2BE8C758E}"/>
                </a:ext>
              </a:extLst>
            </p:cNvPr>
            <p:cNvCxnSpPr>
              <a:cxnSpLocks/>
            </p:cNvCxnSpPr>
            <p:nvPr/>
          </p:nvCxnSpPr>
          <p:spPr>
            <a:xfrm>
              <a:off x="1794000" y="2083631"/>
              <a:ext cx="0" cy="27873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ector recto 40">
              <a:extLst>
                <a:ext uri="{FF2B5EF4-FFF2-40B4-BE49-F238E27FC236}">
                  <a16:creationId xmlns:a16="http://schemas.microsoft.com/office/drawing/2014/main" id="{02ACD141-E2CA-4224-A32B-AA0DA54085F5}"/>
                </a:ext>
              </a:extLst>
            </p:cNvPr>
            <p:cNvCxnSpPr>
              <a:cxnSpLocks/>
            </p:cNvCxnSpPr>
            <p:nvPr/>
          </p:nvCxnSpPr>
          <p:spPr>
            <a:xfrm>
              <a:off x="1799953" y="3179691"/>
              <a:ext cx="0" cy="31733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7534C133-11F9-4554-B933-6196EA68CC16}"/>
                </a:ext>
              </a:extLst>
            </p:cNvPr>
            <p:cNvCxnSpPr>
              <a:cxnSpLocks/>
            </p:cNvCxnSpPr>
            <p:nvPr/>
          </p:nvCxnSpPr>
          <p:spPr>
            <a:xfrm>
              <a:off x="1799953" y="3495424"/>
              <a:ext cx="1632248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48">
              <a:extLst>
                <a:ext uri="{FF2B5EF4-FFF2-40B4-BE49-F238E27FC236}">
                  <a16:creationId xmlns:a16="http://schemas.microsoft.com/office/drawing/2014/main" id="{4C0611D5-082E-482D-BE81-6EA3B9A01F35}"/>
                </a:ext>
              </a:extLst>
            </p:cNvPr>
            <p:cNvCxnSpPr>
              <a:cxnSpLocks/>
            </p:cNvCxnSpPr>
            <p:nvPr/>
          </p:nvCxnSpPr>
          <p:spPr>
            <a:xfrm>
              <a:off x="2470656" y="2096665"/>
              <a:ext cx="0" cy="50062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14D098C0-481C-46CF-A208-788502CFF04D}"/>
                </a:ext>
              </a:extLst>
            </p:cNvPr>
            <p:cNvCxnSpPr>
              <a:cxnSpLocks/>
            </p:cNvCxnSpPr>
            <p:nvPr/>
          </p:nvCxnSpPr>
          <p:spPr>
            <a:xfrm>
              <a:off x="2300442" y="2610726"/>
              <a:ext cx="340427" cy="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cto 51">
              <a:extLst>
                <a:ext uri="{FF2B5EF4-FFF2-40B4-BE49-F238E27FC236}">
                  <a16:creationId xmlns:a16="http://schemas.microsoft.com/office/drawing/2014/main" id="{C5AD2652-996B-4F59-A033-951EB3C8E532}"/>
                </a:ext>
              </a:extLst>
            </p:cNvPr>
            <p:cNvCxnSpPr>
              <a:cxnSpLocks/>
            </p:cNvCxnSpPr>
            <p:nvPr/>
          </p:nvCxnSpPr>
          <p:spPr>
            <a:xfrm>
              <a:off x="2300441" y="2745251"/>
              <a:ext cx="340427" cy="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cto 52">
              <a:extLst>
                <a:ext uri="{FF2B5EF4-FFF2-40B4-BE49-F238E27FC236}">
                  <a16:creationId xmlns:a16="http://schemas.microsoft.com/office/drawing/2014/main" id="{077A8D23-4A8C-4652-8632-4974E2093438}"/>
                </a:ext>
              </a:extLst>
            </p:cNvPr>
            <p:cNvCxnSpPr>
              <a:cxnSpLocks/>
            </p:cNvCxnSpPr>
            <p:nvPr/>
          </p:nvCxnSpPr>
          <p:spPr>
            <a:xfrm>
              <a:off x="2470654" y="2745251"/>
              <a:ext cx="0" cy="43444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recto 53">
              <a:extLst>
                <a:ext uri="{FF2B5EF4-FFF2-40B4-BE49-F238E27FC236}">
                  <a16:creationId xmlns:a16="http://schemas.microsoft.com/office/drawing/2014/main" id="{60BB86D0-5087-45BF-A7A2-5E53B5199474}"/>
                </a:ext>
              </a:extLst>
            </p:cNvPr>
            <p:cNvCxnSpPr>
              <a:cxnSpLocks/>
            </p:cNvCxnSpPr>
            <p:nvPr/>
          </p:nvCxnSpPr>
          <p:spPr>
            <a:xfrm>
              <a:off x="2470656" y="3179691"/>
              <a:ext cx="961545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Tekstfelt 3">
                  <a:extLst>
                    <a:ext uri="{FF2B5EF4-FFF2-40B4-BE49-F238E27FC236}">
                      <a16:creationId xmlns:a16="http://schemas.microsoft.com/office/drawing/2014/main" id="{3D54F7DA-525C-477C-AD7B-B8AF1E256F3A}"/>
                    </a:ext>
                  </a:extLst>
                </p:cNvPr>
                <p:cNvSpPr txBox="1"/>
                <p:nvPr/>
              </p:nvSpPr>
              <p:spPr>
                <a:xfrm>
                  <a:off x="2485874" y="2601750"/>
                  <a:ext cx="9144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rtl="0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GB" sz="1600" i="1" spc="30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b="0" i="1" spc="300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s-ES" sz="1600" b="0" i="1" spc="300" smtClean="0">
                                <a:latin typeface="Cambria Math" panose="02040503050406030204" pitchFamily="18" charset="0"/>
                              </a:rPr>
                              <m:t>𝑖𝑠𝑠</m:t>
                            </m:r>
                          </m:sub>
                        </m:sSub>
                      </m:oMath>
                    </m:oMathPara>
                  </a14:m>
                  <a:endParaRPr lang="en-GB" sz="1600" spc="300" dirty="0"/>
                </a:p>
              </p:txBody>
            </p:sp>
          </mc:Choice>
          <mc:Fallback xmlns="">
            <p:sp>
              <p:nvSpPr>
                <p:cNvPr id="56" name="Tekstfelt 3">
                  <a:extLst>
                    <a:ext uri="{FF2B5EF4-FFF2-40B4-BE49-F238E27FC236}">
                      <a16:creationId xmlns:a16="http://schemas.microsoft.com/office/drawing/2014/main" id="{3D54F7DA-525C-477C-AD7B-B8AF1E256F3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85874" y="2601750"/>
                  <a:ext cx="914400" cy="338554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02941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GB" dirty="0"/>
              <a:t>GENERAL GUIDELINES</a:t>
            </a:r>
          </a:p>
          <a:p>
            <a:pPr rtl="0"/>
            <a:r>
              <a:rPr lang="en-GB" dirty="0"/>
              <a:t>STUDENTS</a:t>
            </a:r>
          </a:p>
          <a:p>
            <a:pPr rtl="0"/>
            <a:r>
              <a:rPr lang="en-GB" dirty="0"/>
              <a:t>PBL</a:t>
            </a:r>
          </a:p>
          <a:p>
            <a:pPr rtl="0"/>
            <a:r>
              <a:rPr lang="en-GB" dirty="0"/>
              <a:t>RESEARCH AND RANKING</a:t>
            </a:r>
          </a:p>
          <a:p>
            <a:pPr rtl="0"/>
            <a:r>
              <a:rPr lang="en-GB" dirty="0"/>
              <a:t>BUSINESS COLLABORATION</a:t>
            </a:r>
          </a:p>
          <a:p>
            <a:pPr rtl="0"/>
            <a:r>
              <a:rPr lang="en-GB" dirty="0"/>
              <a:t>STRATEGY 2016-21</a:t>
            </a:r>
            <a:endParaRPr lang="da-DK" dirty="0"/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3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423026" cy="1621619"/>
          </a:xfrm>
        </p:spPr>
        <p:txBody>
          <a:bodyPr rtlCol="0"/>
          <a:lstStyle/>
          <a:p>
            <a:pPr rtl="0"/>
            <a:r>
              <a:rPr lang="en-GB" dirty="0">
                <a:solidFill>
                  <a:schemeClr val="accent1"/>
                </a:solidFill>
              </a:rPr>
              <a:t>Another MPPT algorithm:</a:t>
            </a:r>
            <a:br>
              <a:rPr lang="en-GB" dirty="0">
                <a:solidFill>
                  <a:schemeClr val="accent1"/>
                </a:solidFill>
              </a:rPr>
            </a:br>
            <a:r>
              <a:rPr lang="en-GB" dirty="0">
                <a:solidFill>
                  <a:schemeClr val="accent1"/>
                </a:solidFill>
              </a:rPr>
              <a:t>Constant voltage</a:t>
            </a:r>
            <a:endParaRPr lang="da-DK" dirty="0">
              <a:solidFill>
                <a:schemeClr val="accent1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275AEA4-F880-474D-9CF8-1506E6C4E19F}"/>
              </a:ext>
            </a:extLst>
          </p:cNvPr>
          <p:cNvSpPr txBox="1"/>
          <p:nvPr/>
        </p:nvSpPr>
        <p:spPr>
          <a:xfrm>
            <a:off x="1257299" y="2159000"/>
            <a:ext cx="471611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pc="300" dirty="0"/>
              <a:t>Pro: 						</a:t>
            </a:r>
          </a:p>
          <a:p>
            <a:r>
              <a:rPr lang="de-DE" sz="2000" spc="300" dirty="0" err="1"/>
              <a:t>Using</a:t>
            </a:r>
            <a:r>
              <a:rPr lang="de-DE" sz="2000" spc="300" dirty="0"/>
              <a:t> </a:t>
            </a:r>
            <a:r>
              <a:rPr lang="de-DE" sz="2000" spc="300" dirty="0" err="1"/>
              <a:t>only</a:t>
            </a:r>
            <a:r>
              <a:rPr lang="de-DE" sz="2000" spc="300" dirty="0"/>
              <a:t> a </a:t>
            </a:r>
            <a:r>
              <a:rPr lang="de-DE" sz="2000" spc="300" dirty="0" err="1"/>
              <a:t>voltage</a:t>
            </a:r>
            <a:r>
              <a:rPr lang="de-DE" sz="2000" spc="300" dirty="0"/>
              <a:t> </a:t>
            </a:r>
            <a:r>
              <a:rPr lang="de-DE" sz="2000" spc="300" dirty="0" err="1"/>
              <a:t>sensor</a:t>
            </a:r>
            <a:r>
              <a:rPr lang="de-DE" sz="2000" spc="300" dirty="0"/>
              <a:t>			 </a:t>
            </a:r>
          </a:p>
          <a:p>
            <a:r>
              <a:rPr lang="de-DE" sz="2000" spc="300" dirty="0"/>
              <a:t>A simple loop </a:t>
            </a:r>
            <a:r>
              <a:rPr lang="de-DE" sz="2000" spc="300" dirty="0" err="1"/>
              <a:t>for</a:t>
            </a:r>
            <a:r>
              <a:rPr lang="de-DE" sz="2000" spc="300" dirty="0"/>
              <a:t> </a:t>
            </a:r>
            <a:r>
              <a:rPr lang="de-DE" sz="2000" spc="300" dirty="0" err="1"/>
              <a:t>control</a:t>
            </a:r>
            <a:endParaRPr lang="de-DE" sz="2000" spc="300" dirty="0"/>
          </a:p>
          <a:p>
            <a:r>
              <a:rPr lang="de-DE" sz="2400" dirty="0"/>
              <a:t> </a:t>
            </a:r>
            <a:endParaRPr lang="en-US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191957B-3726-40E2-A0DA-3CC3170C5967}"/>
              </a:ext>
            </a:extLst>
          </p:cNvPr>
          <p:cNvSpPr txBox="1"/>
          <p:nvPr/>
        </p:nvSpPr>
        <p:spPr>
          <a:xfrm>
            <a:off x="6756402" y="2159000"/>
            <a:ext cx="482268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/>
              <a:t>Contra:</a:t>
            </a:r>
            <a:endParaRPr lang="en-US" sz="2400" spc="300" dirty="0"/>
          </a:p>
          <a:p>
            <a:endParaRPr lang="en-US" sz="2400" spc="300" dirty="0"/>
          </a:p>
          <a:p>
            <a:r>
              <a:rPr lang="en-US" sz="2000" spc="300" dirty="0"/>
              <a:t>The method can’t handle a change in environmental condition (temperature, partial shading)</a:t>
            </a:r>
            <a:endParaRPr lang="en-US" spc="300" dirty="0"/>
          </a:p>
        </p:txBody>
      </p:sp>
    </p:spTree>
    <p:extLst>
      <p:ext uri="{BB962C8B-B14F-4D97-AF65-F5344CB8AC3E}">
        <p14:creationId xmlns:p14="http://schemas.microsoft.com/office/powerpoint/2010/main" val="3502719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423026" cy="1621619"/>
          </a:xfrm>
        </p:spPr>
        <p:txBody>
          <a:bodyPr rtlCol="0"/>
          <a:lstStyle/>
          <a:p>
            <a:pPr rtl="0"/>
            <a:r>
              <a:rPr lang="en-GB" dirty="0">
                <a:solidFill>
                  <a:schemeClr val="accent1"/>
                </a:solidFill>
              </a:rPr>
              <a:t>Another MPPT algorithm:</a:t>
            </a:r>
            <a:br>
              <a:rPr lang="en-GB" dirty="0">
                <a:solidFill>
                  <a:schemeClr val="accent1"/>
                </a:solidFill>
              </a:rPr>
            </a:br>
            <a:r>
              <a:rPr lang="en-GB" dirty="0">
                <a:solidFill>
                  <a:schemeClr val="accent1"/>
                </a:solidFill>
              </a:rPr>
              <a:t>Fuzzy logic control</a:t>
            </a:r>
            <a:endParaRPr lang="da-DK" dirty="0">
              <a:solidFill>
                <a:schemeClr val="accent1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275AEA4-F880-474D-9CF8-1506E6C4E19F}"/>
              </a:ext>
            </a:extLst>
          </p:cNvPr>
          <p:cNvSpPr txBox="1"/>
          <p:nvPr/>
        </p:nvSpPr>
        <p:spPr>
          <a:xfrm>
            <a:off x="1257299" y="2159000"/>
            <a:ext cx="4716117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pc="300" dirty="0"/>
              <a:t>Pro: 						</a:t>
            </a:r>
          </a:p>
          <a:p>
            <a:r>
              <a:rPr lang="de-DE" sz="2000" spc="300" dirty="0" err="1"/>
              <a:t>inputs</a:t>
            </a:r>
            <a:r>
              <a:rPr lang="de-DE" sz="2000" spc="300" dirty="0"/>
              <a:t> </a:t>
            </a:r>
            <a:r>
              <a:rPr lang="de-DE" sz="2000" spc="300" dirty="0" err="1"/>
              <a:t>can</a:t>
            </a:r>
            <a:r>
              <a:rPr lang="de-DE" sz="2000" spc="300" dirty="0"/>
              <a:t> </a:t>
            </a:r>
            <a:r>
              <a:rPr lang="de-DE" sz="2000" spc="300" dirty="0" err="1"/>
              <a:t>be</a:t>
            </a:r>
            <a:r>
              <a:rPr lang="de-DE" sz="2000" spc="300" dirty="0"/>
              <a:t> </a:t>
            </a:r>
            <a:r>
              <a:rPr lang="de-DE" sz="2000" spc="300" dirty="0" err="1"/>
              <a:t>imprecise</a:t>
            </a:r>
            <a:endParaRPr lang="de-DE" sz="2000" spc="300" dirty="0"/>
          </a:p>
          <a:p>
            <a:endParaRPr lang="de-DE" sz="2000" spc="300" dirty="0"/>
          </a:p>
          <a:p>
            <a:r>
              <a:rPr lang="en-US" sz="2000" spc="300" dirty="0"/>
              <a:t>not needing an accurate mathematical model</a:t>
            </a:r>
          </a:p>
          <a:p>
            <a:endParaRPr lang="de-DE" sz="2000" spc="300" dirty="0"/>
          </a:p>
          <a:p>
            <a:r>
              <a:rPr lang="de-DE" sz="2000" spc="300" dirty="0"/>
              <a:t>h</a:t>
            </a:r>
            <a:r>
              <a:rPr lang="en-US" sz="2000" spc="300" dirty="0" err="1"/>
              <a:t>andling</a:t>
            </a:r>
            <a:r>
              <a:rPr lang="en-US" sz="2000" spc="300" dirty="0"/>
              <a:t> nonlinearity</a:t>
            </a:r>
          </a:p>
          <a:p>
            <a:endParaRPr lang="de-DE" sz="2000" spc="300" dirty="0"/>
          </a:p>
          <a:p>
            <a:r>
              <a:rPr lang="en-US" sz="2000" spc="300" dirty="0"/>
              <a:t>performing well under varying environmental condition</a:t>
            </a:r>
            <a:endParaRPr lang="de-DE" sz="2000" spc="300" dirty="0"/>
          </a:p>
          <a:p>
            <a:r>
              <a:rPr lang="de-DE" sz="2400" dirty="0"/>
              <a:t> </a:t>
            </a:r>
            <a:endParaRPr lang="en-US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191957B-3726-40E2-A0DA-3CC3170C5967}"/>
              </a:ext>
            </a:extLst>
          </p:cNvPr>
          <p:cNvSpPr txBox="1"/>
          <p:nvPr/>
        </p:nvSpPr>
        <p:spPr>
          <a:xfrm>
            <a:off x="6756402" y="2159000"/>
            <a:ext cx="482268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/>
              <a:t>Contra:</a:t>
            </a:r>
            <a:endParaRPr lang="en-US" sz="2400" spc="300" dirty="0"/>
          </a:p>
          <a:p>
            <a:endParaRPr lang="en-US" sz="2400" spc="300" dirty="0"/>
          </a:p>
          <a:p>
            <a:r>
              <a:rPr lang="en-US" sz="2000" spc="300" dirty="0"/>
              <a:t>The method can’t handle a change in environmental condition (temperature, partial shading)</a:t>
            </a:r>
            <a:endParaRPr lang="en-US" spc="300" dirty="0"/>
          </a:p>
        </p:txBody>
      </p:sp>
    </p:spTree>
    <p:extLst>
      <p:ext uri="{BB962C8B-B14F-4D97-AF65-F5344CB8AC3E}">
        <p14:creationId xmlns:p14="http://schemas.microsoft.com/office/powerpoint/2010/main" val="773186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0607848" cy="1621619"/>
          </a:xfrm>
        </p:spPr>
        <p:txBody>
          <a:bodyPr rtlCol="0"/>
          <a:lstStyle/>
          <a:p>
            <a:pPr rtl="0"/>
            <a:r>
              <a:rPr lang="da-DK" dirty="0">
                <a:solidFill>
                  <a:schemeClr val="accent4"/>
                </a:solidFill>
              </a:rPr>
              <a:t>Why bidirectional ?</a:t>
            </a:r>
          </a:p>
        </p:txBody>
      </p:sp>
      <p:sp>
        <p:nvSpPr>
          <p:cNvPr id="7" name="Tekstfelt 3">
            <a:extLst>
              <a:ext uri="{FF2B5EF4-FFF2-40B4-BE49-F238E27FC236}">
                <a16:creationId xmlns:a16="http://schemas.microsoft.com/office/drawing/2014/main" id="{8C1BAB35-F58A-4632-8D40-2A7E2197D376}"/>
              </a:ext>
            </a:extLst>
          </p:cNvPr>
          <p:cNvSpPr txBox="1"/>
          <p:nvPr/>
        </p:nvSpPr>
        <p:spPr>
          <a:xfrm>
            <a:off x="739774" y="1807898"/>
            <a:ext cx="535622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Extracting and injecting current from the PV panel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Injection current: </a:t>
            </a:r>
          </a:p>
          <a:p>
            <a:pPr rtl="0"/>
            <a:r>
              <a:rPr lang="en-GB" sz="1600" spc="300" dirty="0"/>
              <a:t>   Because of electroluminescence </a:t>
            </a:r>
          </a:p>
          <a:p>
            <a:pPr rtl="0"/>
            <a:r>
              <a:rPr lang="en-GB" sz="1600" spc="300" dirty="0"/>
              <a:t>   the PV panel emits light for</a:t>
            </a:r>
          </a:p>
          <a:p>
            <a:pPr rtl="0"/>
            <a:r>
              <a:rPr lang="en-GB" sz="1600" spc="300" dirty="0"/>
              <a:t>   detection microcracks</a:t>
            </a:r>
          </a:p>
          <a:p>
            <a:pPr rtl="0"/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Microcracks: </a:t>
            </a:r>
          </a:p>
          <a:p>
            <a:pPr rtl="0"/>
            <a:r>
              <a:rPr lang="en-GB" sz="1600" spc="300" dirty="0"/>
              <a:t>   The orientation is important for </a:t>
            </a:r>
          </a:p>
          <a:p>
            <a:pPr rtl="0"/>
            <a:r>
              <a:rPr lang="en-GB" sz="1600" spc="300" dirty="0"/>
              <a:t>   causing power losses.</a:t>
            </a:r>
          </a:p>
          <a:p>
            <a:r>
              <a:rPr lang="en-GB" sz="1600" spc="300" dirty="0"/>
              <a:t>   T</a:t>
            </a:r>
            <a:r>
              <a:rPr lang="en-US" sz="1600" spc="300" dirty="0"/>
              <a:t>he most critical one is parallel to the</a:t>
            </a:r>
          </a:p>
          <a:p>
            <a:r>
              <a:rPr lang="en-US" sz="1600" spc="300" dirty="0"/>
              <a:t>   busbars.</a:t>
            </a:r>
            <a:endParaRPr lang="en-GB" sz="1600" spc="3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217155-43C1-419E-AEE1-AC44F3D03BF8}"/>
              </a:ext>
            </a:extLst>
          </p:cNvPr>
          <p:cNvSpPr txBox="1"/>
          <p:nvPr/>
        </p:nvSpPr>
        <p:spPr>
          <a:xfrm flipH="1">
            <a:off x="6837905" y="3990699"/>
            <a:ext cx="4357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pc="300" dirty="0"/>
              <a:t>Electroluminescence image of a PV panel [1]</a:t>
            </a:r>
            <a:endParaRPr lang="en-US" sz="1600" spc="300" dirty="0"/>
          </a:p>
        </p:txBody>
      </p:sp>
      <p:pic>
        <p:nvPicPr>
          <p:cNvPr id="1028" name="Picture 4" descr="Micro-crackinpolycrystallinesolarcell.jpg (180Ã153)">
            <a:extLst>
              <a:ext uri="{FF2B5EF4-FFF2-40B4-BE49-F238E27FC236}">
                <a16:creationId xmlns:a16="http://schemas.microsoft.com/office/drawing/2014/main" id="{03C9A629-81C2-46B8-A139-339C78573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394" y="1169956"/>
            <a:ext cx="3305780" cy="280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F8E46AE6-7D53-4A6E-806E-FA514C1957C3}"/>
              </a:ext>
            </a:extLst>
          </p:cNvPr>
          <p:cNvSpPr txBox="1"/>
          <p:nvPr/>
        </p:nvSpPr>
        <p:spPr>
          <a:xfrm flipH="1">
            <a:off x="7599457" y="5546034"/>
            <a:ext cx="43573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pc="300" dirty="0"/>
              <a:t>[1] https://www.sensovation.com/com/Applications/Photovoltaic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435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0607848" cy="1621619"/>
          </a:xfrm>
        </p:spPr>
        <p:txBody>
          <a:bodyPr rtlCol="0"/>
          <a:lstStyle/>
          <a:p>
            <a:pPr rtl="0"/>
            <a:r>
              <a:rPr lang="en-GB" dirty="0"/>
              <a:t>DCM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4" name="Tekstfelt 3">
            <a:extLst>
              <a:ext uri="{FF2B5EF4-FFF2-40B4-BE49-F238E27FC236}">
                <a16:creationId xmlns:a16="http://schemas.microsoft.com/office/drawing/2014/main" id="{AEACCBB6-9EA5-43C2-B485-46229DDE0443}"/>
              </a:ext>
            </a:extLst>
          </p:cNvPr>
          <p:cNvSpPr txBox="1"/>
          <p:nvPr/>
        </p:nvSpPr>
        <p:spPr>
          <a:xfrm>
            <a:off x="739773" y="1585477"/>
            <a:ext cx="9590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MOSFETs</a:t>
            </a:r>
            <a:r>
              <a:rPr lang="es-ES" sz="1600" spc="300" dirty="0"/>
              <a:t> do </a:t>
            </a:r>
            <a:r>
              <a:rPr lang="es-ES" sz="1600" spc="300" dirty="0" err="1"/>
              <a:t>not</a:t>
            </a:r>
            <a:r>
              <a:rPr lang="es-ES" sz="1600" spc="300" dirty="0"/>
              <a:t> </a:t>
            </a:r>
            <a:r>
              <a:rPr lang="es-ES" sz="1600" spc="300" dirty="0" err="1"/>
              <a:t>prevent</a:t>
            </a:r>
            <a:r>
              <a:rPr lang="es-ES" sz="1600" spc="300" dirty="0"/>
              <a:t> reverse </a:t>
            </a:r>
            <a:r>
              <a:rPr lang="es-ES" sz="1600" spc="300" dirty="0" err="1"/>
              <a:t>current</a:t>
            </a:r>
            <a:r>
              <a:rPr lang="es-ES" sz="1600" spc="300" dirty="0"/>
              <a:t> </a:t>
            </a:r>
            <a:r>
              <a:rPr lang="es-ES" sz="1600" spc="300" dirty="0" err="1"/>
              <a:t>like</a:t>
            </a:r>
            <a:r>
              <a:rPr lang="es-ES" sz="1600" spc="300" dirty="0"/>
              <a:t> a </a:t>
            </a:r>
            <a:r>
              <a:rPr lang="es-ES" sz="1600" spc="300" dirty="0" err="1"/>
              <a:t>diode</a:t>
            </a:r>
            <a:r>
              <a:rPr lang="es-ES" sz="1600" spc="300" dirty="0"/>
              <a:t> </a:t>
            </a:r>
            <a:r>
              <a:rPr lang="es-ES" sz="1600" spc="300" dirty="0" err="1"/>
              <a:t>would</a:t>
            </a:r>
            <a:r>
              <a:rPr lang="es-ES" sz="1600" spc="300" dirty="0"/>
              <a:t>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/>
              <a:t>DCM </a:t>
            </a:r>
            <a:r>
              <a:rPr lang="es-ES" sz="1600" spc="300" dirty="0" err="1"/>
              <a:t>mode</a:t>
            </a:r>
            <a:r>
              <a:rPr lang="es-ES" sz="1600" spc="300" dirty="0"/>
              <a:t> </a:t>
            </a:r>
            <a:r>
              <a:rPr lang="es-ES" sz="1600" spc="300" dirty="0" err="1"/>
              <a:t>is</a:t>
            </a:r>
            <a:r>
              <a:rPr lang="es-ES" sz="1600" spc="300" dirty="0"/>
              <a:t> </a:t>
            </a:r>
            <a:r>
              <a:rPr lang="es-ES" sz="1600" spc="300" dirty="0" err="1"/>
              <a:t>never</a:t>
            </a:r>
            <a:r>
              <a:rPr lang="es-ES" sz="1600" spc="300" dirty="0"/>
              <a:t> </a:t>
            </a:r>
            <a:r>
              <a:rPr lang="es-ES" sz="1600" spc="300" dirty="0" err="1"/>
              <a:t>reached</a:t>
            </a:r>
            <a:r>
              <a:rPr lang="es-ES" sz="1600" spc="300" dirty="0"/>
              <a:t> </a:t>
            </a:r>
            <a:r>
              <a:rPr lang="es-ES" sz="1600" spc="300" dirty="0" err="1"/>
              <a:t>when</a:t>
            </a:r>
            <a:r>
              <a:rPr lang="es-ES" sz="1600" spc="300" dirty="0"/>
              <a:t> </a:t>
            </a:r>
            <a:r>
              <a:rPr lang="es-ES" sz="1600" spc="300" dirty="0" err="1"/>
              <a:t>working</a:t>
            </a:r>
            <a:r>
              <a:rPr lang="es-ES" sz="1600" spc="300" dirty="0"/>
              <a:t> </a:t>
            </a:r>
            <a:r>
              <a:rPr lang="es-ES" sz="1600" spc="300" dirty="0" err="1"/>
              <a:t>with</a:t>
            </a:r>
            <a:r>
              <a:rPr lang="es-ES" sz="1600" spc="300" dirty="0"/>
              <a:t> </a:t>
            </a:r>
            <a:r>
              <a:rPr lang="es-ES" sz="1600" spc="300" dirty="0" err="1"/>
              <a:t>the</a:t>
            </a:r>
            <a:r>
              <a:rPr lang="es-ES" sz="1600" spc="300" dirty="0"/>
              <a:t> 4 </a:t>
            </a:r>
            <a:r>
              <a:rPr lang="es-ES" sz="1600" spc="300" dirty="0" err="1"/>
              <a:t>transistors</a:t>
            </a:r>
            <a:r>
              <a:rPr lang="es-ES" sz="1600" spc="300" dirty="0"/>
              <a:t>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Instead</a:t>
            </a:r>
            <a:r>
              <a:rPr lang="es-ES" sz="1600" spc="300" dirty="0"/>
              <a:t> </a:t>
            </a:r>
            <a:r>
              <a:rPr lang="es-ES" sz="1600" spc="300" dirty="0" err="1"/>
              <a:t>current</a:t>
            </a:r>
            <a:r>
              <a:rPr lang="es-ES" sz="1600" spc="300" dirty="0"/>
              <a:t> </a:t>
            </a:r>
            <a:r>
              <a:rPr lang="es-ES" sz="1600" spc="300" dirty="0" err="1"/>
              <a:t>would</a:t>
            </a:r>
            <a:r>
              <a:rPr lang="es-ES" sz="1600" spc="300" dirty="0"/>
              <a:t> be </a:t>
            </a:r>
            <a:r>
              <a:rPr lang="es-ES" sz="1600" spc="300" dirty="0" err="1"/>
              <a:t>negative</a:t>
            </a:r>
            <a:r>
              <a:rPr lang="es-ES" sz="1600" spc="300" dirty="0"/>
              <a:t> </a:t>
            </a:r>
            <a:r>
              <a:rPr lang="es-ES" sz="1600" spc="300" dirty="0" err="1"/>
              <a:t>through</a:t>
            </a:r>
            <a:r>
              <a:rPr lang="es-ES" sz="1600" spc="300" dirty="0"/>
              <a:t> </a:t>
            </a:r>
            <a:r>
              <a:rPr lang="es-ES" sz="1600" spc="300" dirty="0" err="1"/>
              <a:t>the</a:t>
            </a:r>
            <a:r>
              <a:rPr lang="es-ES" sz="1600" spc="300" dirty="0"/>
              <a:t> </a:t>
            </a:r>
            <a:r>
              <a:rPr lang="es-ES" sz="1600" spc="300" dirty="0" err="1"/>
              <a:t>couil</a:t>
            </a:r>
            <a:r>
              <a:rPr lang="es-ES" sz="1600" spc="300" dirty="0"/>
              <a:t>.</a:t>
            </a:r>
            <a:endParaRPr lang="en-GB" sz="1600" spc="300" dirty="0"/>
          </a:p>
        </p:txBody>
      </p:sp>
      <p:pic>
        <p:nvPicPr>
          <p:cNvPr id="18" name="Imagen 17" descr="Imagen que contiene texto&#10;&#10;Descripción generada automáticamente">
            <a:extLst>
              <a:ext uri="{FF2B5EF4-FFF2-40B4-BE49-F238E27FC236}">
                <a16:creationId xmlns:a16="http://schemas.microsoft.com/office/drawing/2014/main" id="{9748B2FD-3517-4E2D-AC91-292F44037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370" y="3207097"/>
            <a:ext cx="7867518" cy="2672842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6D6ABBAC-5476-469F-ACEB-CF022B175F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2" t="10028" r="7655" b="11616"/>
          <a:stretch/>
        </p:blipFill>
        <p:spPr>
          <a:xfrm>
            <a:off x="911819" y="3429000"/>
            <a:ext cx="2296201" cy="17860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kstfelt 3">
                <a:extLst>
                  <a:ext uri="{FF2B5EF4-FFF2-40B4-BE49-F238E27FC236}">
                    <a16:creationId xmlns:a16="http://schemas.microsoft.com/office/drawing/2014/main" id="{A462C15F-148E-4C9C-83F2-B8C0EDF8146F}"/>
                  </a:ext>
                </a:extLst>
              </p:cNvPr>
              <p:cNvSpPr txBox="1"/>
              <p:nvPr/>
            </p:nvSpPr>
            <p:spPr>
              <a:xfrm>
                <a:off x="454072" y="3429000"/>
                <a:ext cx="6197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s-ES" sz="1600" spc="300" dirty="0"/>
              </a:p>
            </p:txBody>
          </p:sp>
        </mc:Choice>
        <mc:Fallback xmlns="">
          <p:sp>
            <p:nvSpPr>
              <p:cNvPr id="22" name="Tekstfelt 3">
                <a:extLst>
                  <a:ext uri="{FF2B5EF4-FFF2-40B4-BE49-F238E27FC236}">
                    <a16:creationId xmlns:a16="http://schemas.microsoft.com/office/drawing/2014/main" id="{A462C15F-148E-4C9C-83F2-B8C0EDF814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2" y="3429000"/>
                <a:ext cx="619791" cy="3385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kstfelt 3">
                <a:extLst>
                  <a:ext uri="{FF2B5EF4-FFF2-40B4-BE49-F238E27FC236}">
                    <a16:creationId xmlns:a16="http://schemas.microsoft.com/office/drawing/2014/main" id="{495CFC29-B34A-449B-98A1-10B8CEE4357E}"/>
                  </a:ext>
                </a:extLst>
              </p:cNvPr>
              <p:cNvSpPr txBox="1"/>
              <p:nvPr/>
            </p:nvSpPr>
            <p:spPr>
              <a:xfrm>
                <a:off x="2580858" y="5215062"/>
                <a:ext cx="6197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1600" b="0" i="1" spc="30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s-ES" sz="1600" spc="300" dirty="0"/>
              </a:p>
            </p:txBody>
          </p:sp>
        </mc:Choice>
        <mc:Fallback xmlns="">
          <p:sp>
            <p:nvSpPr>
              <p:cNvPr id="23" name="Tekstfelt 3">
                <a:extLst>
                  <a:ext uri="{FF2B5EF4-FFF2-40B4-BE49-F238E27FC236}">
                    <a16:creationId xmlns:a16="http://schemas.microsoft.com/office/drawing/2014/main" id="{495CFC29-B34A-449B-98A1-10B8CEE435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0858" y="5215062"/>
                <a:ext cx="619791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5A31B068-2091-45DF-BD0D-B1A88D3557C7}"/>
              </a:ext>
            </a:extLst>
          </p:cNvPr>
          <p:cNvCxnSpPr>
            <a:cxnSpLocks/>
          </p:cNvCxnSpPr>
          <p:nvPr/>
        </p:nvCxnSpPr>
        <p:spPr>
          <a:xfrm flipV="1">
            <a:off x="1335786" y="4613957"/>
            <a:ext cx="536448" cy="53644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E822F567-58A6-45FD-AA5D-732A141A7165}"/>
              </a:ext>
            </a:extLst>
          </p:cNvPr>
          <p:cNvCxnSpPr/>
          <p:nvPr/>
        </p:nvCxnSpPr>
        <p:spPr>
          <a:xfrm>
            <a:off x="1872234" y="4613957"/>
            <a:ext cx="536448" cy="5364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CD7D601F-9F55-4E6C-966A-7938CA63ADB5}"/>
              </a:ext>
            </a:extLst>
          </p:cNvPr>
          <p:cNvCxnSpPr>
            <a:cxnSpLocks/>
          </p:cNvCxnSpPr>
          <p:nvPr/>
        </p:nvCxnSpPr>
        <p:spPr>
          <a:xfrm>
            <a:off x="2408682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BC04C871-5B25-4726-999B-58A3271D09B8}"/>
              </a:ext>
            </a:extLst>
          </p:cNvPr>
          <p:cNvCxnSpPr/>
          <p:nvPr/>
        </p:nvCxnSpPr>
        <p:spPr>
          <a:xfrm flipH="1">
            <a:off x="1024175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87AC7FBD-8522-4AE4-9D4C-51974040F97B}"/>
              </a:ext>
            </a:extLst>
          </p:cNvPr>
          <p:cNvCxnSpPr/>
          <p:nvPr/>
        </p:nvCxnSpPr>
        <p:spPr>
          <a:xfrm flipV="1">
            <a:off x="2720293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2109569A-0DA4-4CC1-A294-AC99F2E5242C}"/>
              </a:ext>
            </a:extLst>
          </p:cNvPr>
          <p:cNvCxnSpPr/>
          <p:nvPr/>
        </p:nvCxnSpPr>
        <p:spPr>
          <a:xfrm flipV="1">
            <a:off x="3031904" y="4819650"/>
            <a:ext cx="330755" cy="33075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Forma libre: forma 48">
            <a:extLst>
              <a:ext uri="{FF2B5EF4-FFF2-40B4-BE49-F238E27FC236}">
                <a16:creationId xmlns:a16="http://schemas.microsoft.com/office/drawing/2014/main" id="{D0BBC409-0921-4452-9D62-1565FC473FDC}"/>
              </a:ext>
            </a:extLst>
          </p:cNvPr>
          <p:cNvSpPr/>
          <p:nvPr/>
        </p:nvSpPr>
        <p:spPr>
          <a:xfrm>
            <a:off x="4356686" y="3587831"/>
            <a:ext cx="6304291" cy="2193585"/>
          </a:xfrm>
          <a:custGeom>
            <a:avLst/>
            <a:gdLst>
              <a:gd name="connsiteX0" fmla="*/ 83234 w 6304291"/>
              <a:gd name="connsiteY0" fmla="*/ 1502329 h 2193585"/>
              <a:gd name="connsiteX1" fmla="*/ 215314 w 6304291"/>
              <a:gd name="connsiteY1" fmla="*/ 303449 h 2193585"/>
              <a:gd name="connsiteX2" fmla="*/ 1454834 w 6304291"/>
              <a:gd name="connsiteY2" fmla="*/ 49449 h 2193585"/>
              <a:gd name="connsiteX3" fmla="*/ 2064434 w 6304291"/>
              <a:gd name="connsiteY3" fmla="*/ 1085769 h 2193585"/>
              <a:gd name="connsiteX4" fmla="*/ 3690034 w 6304291"/>
              <a:gd name="connsiteY4" fmla="*/ 1177209 h 2193585"/>
              <a:gd name="connsiteX5" fmla="*/ 4299634 w 6304291"/>
              <a:gd name="connsiteY5" fmla="*/ 344089 h 2193585"/>
              <a:gd name="connsiteX6" fmla="*/ 5193714 w 6304291"/>
              <a:gd name="connsiteY6" fmla="*/ 39289 h 2193585"/>
              <a:gd name="connsiteX7" fmla="*/ 6016674 w 6304291"/>
              <a:gd name="connsiteY7" fmla="*/ 608249 h 2193585"/>
              <a:gd name="connsiteX8" fmla="*/ 5864274 w 6304291"/>
              <a:gd name="connsiteY8" fmla="*/ 1959529 h 2193585"/>
              <a:gd name="connsiteX9" fmla="*/ 1099234 w 6304291"/>
              <a:gd name="connsiteY9" fmla="*/ 2152569 h 2193585"/>
              <a:gd name="connsiteX10" fmla="*/ 83234 w 6304291"/>
              <a:gd name="connsiteY10" fmla="*/ 1502329 h 2193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04291" h="2193585">
                <a:moveTo>
                  <a:pt x="83234" y="1502329"/>
                </a:moveTo>
                <a:cubicBezTo>
                  <a:pt x="-64086" y="1194142"/>
                  <a:pt x="-13286" y="545596"/>
                  <a:pt x="215314" y="303449"/>
                </a:cubicBezTo>
                <a:cubicBezTo>
                  <a:pt x="443914" y="61302"/>
                  <a:pt x="1146647" y="-80938"/>
                  <a:pt x="1454834" y="49449"/>
                </a:cubicBezTo>
                <a:cubicBezTo>
                  <a:pt x="1763021" y="179836"/>
                  <a:pt x="1691901" y="897809"/>
                  <a:pt x="2064434" y="1085769"/>
                </a:cubicBezTo>
                <a:cubicBezTo>
                  <a:pt x="2436967" y="1273729"/>
                  <a:pt x="3317501" y="1300822"/>
                  <a:pt x="3690034" y="1177209"/>
                </a:cubicBezTo>
                <a:cubicBezTo>
                  <a:pt x="4062567" y="1053596"/>
                  <a:pt x="4049021" y="533742"/>
                  <a:pt x="4299634" y="344089"/>
                </a:cubicBezTo>
                <a:cubicBezTo>
                  <a:pt x="4550247" y="154436"/>
                  <a:pt x="4907541" y="-4738"/>
                  <a:pt x="5193714" y="39289"/>
                </a:cubicBezTo>
                <a:cubicBezTo>
                  <a:pt x="5479887" y="83316"/>
                  <a:pt x="5904914" y="288209"/>
                  <a:pt x="6016674" y="608249"/>
                </a:cubicBezTo>
                <a:cubicBezTo>
                  <a:pt x="6128434" y="928289"/>
                  <a:pt x="6683847" y="1702142"/>
                  <a:pt x="5864274" y="1959529"/>
                </a:cubicBezTo>
                <a:cubicBezTo>
                  <a:pt x="5044701" y="2216916"/>
                  <a:pt x="2064434" y="2228769"/>
                  <a:pt x="1099234" y="2152569"/>
                </a:cubicBezTo>
                <a:cubicBezTo>
                  <a:pt x="134034" y="2076369"/>
                  <a:pt x="230554" y="1810516"/>
                  <a:pt x="83234" y="1502329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lecha: a la derecha 49">
            <a:extLst>
              <a:ext uri="{FF2B5EF4-FFF2-40B4-BE49-F238E27FC236}">
                <a16:creationId xmlns:a16="http://schemas.microsoft.com/office/drawing/2014/main" id="{4A1A998C-2F81-476C-B6BE-1E38FE861983}"/>
              </a:ext>
            </a:extLst>
          </p:cNvPr>
          <p:cNvSpPr/>
          <p:nvPr/>
        </p:nvSpPr>
        <p:spPr>
          <a:xfrm flipH="1">
            <a:off x="7112671" y="5621716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lecha: a la derecha 50">
            <a:extLst>
              <a:ext uri="{FF2B5EF4-FFF2-40B4-BE49-F238E27FC236}">
                <a16:creationId xmlns:a16="http://schemas.microsoft.com/office/drawing/2014/main" id="{D8EE168B-6326-4D31-B095-AD8F48D8FB99}"/>
              </a:ext>
            </a:extLst>
          </p:cNvPr>
          <p:cNvSpPr/>
          <p:nvPr/>
        </p:nvSpPr>
        <p:spPr>
          <a:xfrm>
            <a:off x="7239591" y="4666582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91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62570043-E802-46E3-9296-1367CAE7FA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367" y="3207096"/>
            <a:ext cx="7867520" cy="2672843"/>
          </a:xfrm>
          <a:prstGeom prst="rect">
            <a:avLst/>
          </a:prstGeo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0607848" cy="1621619"/>
          </a:xfrm>
        </p:spPr>
        <p:txBody>
          <a:bodyPr rtlCol="0"/>
          <a:lstStyle/>
          <a:p>
            <a:pPr rtl="0"/>
            <a:r>
              <a:rPr lang="en-GB" dirty="0"/>
              <a:t>DCM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4" name="Tekstfelt 3">
            <a:extLst>
              <a:ext uri="{FF2B5EF4-FFF2-40B4-BE49-F238E27FC236}">
                <a16:creationId xmlns:a16="http://schemas.microsoft.com/office/drawing/2014/main" id="{AEACCBB6-9EA5-43C2-B485-46229DDE0443}"/>
              </a:ext>
            </a:extLst>
          </p:cNvPr>
          <p:cNvSpPr txBox="1"/>
          <p:nvPr/>
        </p:nvSpPr>
        <p:spPr>
          <a:xfrm>
            <a:off x="739773" y="1585477"/>
            <a:ext cx="9590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MOSFETs</a:t>
            </a:r>
            <a:r>
              <a:rPr lang="es-ES" sz="1600" spc="300" dirty="0"/>
              <a:t> do </a:t>
            </a:r>
            <a:r>
              <a:rPr lang="es-ES" sz="1600" spc="300" dirty="0" err="1"/>
              <a:t>not</a:t>
            </a:r>
            <a:r>
              <a:rPr lang="es-ES" sz="1600" spc="300" dirty="0"/>
              <a:t> </a:t>
            </a:r>
            <a:r>
              <a:rPr lang="es-ES" sz="1600" spc="300" dirty="0" err="1"/>
              <a:t>prevent</a:t>
            </a:r>
            <a:r>
              <a:rPr lang="es-ES" sz="1600" spc="300" dirty="0"/>
              <a:t> reverse </a:t>
            </a:r>
            <a:r>
              <a:rPr lang="es-ES" sz="1600" spc="300" dirty="0" err="1"/>
              <a:t>current</a:t>
            </a:r>
            <a:r>
              <a:rPr lang="es-ES" sz="1600" spc="300" dirty="0"/>
              <a:t> </a:t>
            </a:r>
            <a:r>
              <a:rPr lang="es-ES" sz="1600" spc="300" dirty="0" err="1"/>
              <a:t>like</a:t>
            </a:r>
            <a:r>
              <a:rPr lang="es-ES" sz="1600" spc="300" dirty="0"/>
              <a:t> a </a:t>
            </a:r>
            <a:r>
              <a:rPr lang="es-ES" sz="1600" spc="300" dirty="0" err="1"/>
              <a:t>diode</a:t>
            </a:r>
            <a:r>
              <a:rPr lang="es-ES" sz="1600" spc="300" dirty="0"/>
              <a:t> </a:t>
            </a:r>
            <a:r>
              <a:rPr lang="es-ES" sz="1600" spc="300" dirty="0" err="1"/>
              <a:t>would</a:t>
            </a:r>
            <a:r>
              <a:rPr lang="es-ES" sz="1600" spc="300" dirty="0"/>
              <a:t>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/>
              <a:t>DCM </a:t>
            </a:r>
            <a:r>
              <a:rPr lang="es-ES" sz="1600" spc="300" dirty="0" err="1"/>
              <a:t>mode</a:t>
            </a:r>
            <a:r>
              <a:rPr lang="es-ES" sz="1600" spc="300" dirty="0"/>
              <a:t> </a:t>
            </a:r>
            <a:r>
              <a:rPr lang="es-ES" sz="1600" spc="300" dirty="0" err="1"/>
              <a:t>is</a:t>
            </a:r>
            <a:r>
              <a:rPr lang="es-ES" sz="1600" spc="300" dirty="0"/>
              <a:t> </a:t>
            </a:r>
            <a:r>
              <a:rPr lang="es-ES" sz="1600" spc="300" dirty="0" err="1"/>
              <a:t>never</a:t>
            </a:r>
            <a:r>
              <a:rPr lang="es-ES" sz="1600" spc="300" dirty="0"/>
              <a:t> </a:t>
            </a:r>
            <a:r>
              <a:rPr lang="es-ES" sz="1600" spc="300" dirty="0" err="1"/>
              <a:t>reached</a:t>
            </a:r>
            <a:r>
              <a:rPr lang="es-ES" sz="1600" spc="300" dirty="0"/>
              <a:t> </a:t>
            </a:r>
            <a:r>
              <a:rPr lang="es-ES" sz="1600" spc="300" dirty="0" err="1"/>
              <a:t>when</a:t>
            </a:r>
            <a:r>
              <a:rPr lang="es-ES" sz="1600" spc="300" dirty="0"/>
              <a:t> </a:t>
            </a:r>
            <a:r>
              <a:rPr lang="es-ES" sz="1600" spc="300" dirty="0" err="1"/>
              <a:t>working</a:t>
            </a:r>
            <a:r>
              <a:rPr lang="es-ES" sz="1600" spc="300" dirty="0"/>
              <a:t> </a:t>
            </a:r>
            <a:r>
              <a:rPr lang="es-ES" sz="1600" spc="300" dirty="0" err="1"/>
              <a:t>with</a:t>
            </a:r>
            <a:r>
              <a:rPr lang="es-ES" sz="1600" spc="300" dirty="0"/>
              <a:t> </a:t>
            </a:r>
            <a:r>
              <a:rPr lang="es-ES" sz="1600" spc="300" dirty="0" err="1"/>
              <a:t>the</a:t>
            </a:r>
            <a:r>
              <a:rPr lang="es-ES" sz="1600" spc="300" dirty="0"/>
              <a:t> 4 </a:t>
            </a:r>
            <a:r>
              <a:rPr lang="es-ES" sz="1600" spc="300" dirty="0" err="1"/>
              <a:t>transistors</a:t>
            </a:r>
            <a:r>
              <a:rPr lang="es-ES" sz="1600" spc="300" dirty="0"/>
              <a:t>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Instead</a:t>
            </a:r>
            <a:r>
              <a:rPr lang="es-ES" sz="1600" spc="300" dirty="0"/>
              <a:t> </a:t>
            </a:r>
            <a:r>
              <a:rPr lang="es-ES" sz="1600" spc="300" dirty="0" err="1"/>
              <a:t>current</a:t>
            </a:r>
            <a:r>
              <a:rPr lang="es-ES" sz="1600" spc="300" dirty="0"/>
              <a:t> </a:t>
            </a:r>
            <a:r>
              <a:rPr lang="es-ES" sz="1600" spc="300" dirty="0" err="1"/>
              <a:t>would</a:t>
            </a:r>
            <a:r>
              <a:rPr lang="es-ES" sz="1600" spc="300" dirty="0"/>
              <a:t> be </a:t>
            </a:r>
            <a:r>
              <a:rPr lang="es-ES" sz="1600" spc="300" dirty="0" err="1"/>
              <a:t>negative</a:t>
            </a:r>
            <a:r>
              <a:rPr lang="es-ES" sz="1600" spc="300" dirty="0"/>
              <a:t> </a:t>
            </a:r>
            <a:r>
              <a:rPr lang="es-ES" sz="1600" spc="300" dirty="0" err="1"/>
              <a:t>through</a:t>
            </a:r>
            <a:r>
              <a:rPr lang="es-ES" sz="1600" spc="300" dirty="0"/>
              <a:t> </a:t>
            </a:r>
            <a:r>
              <a:rPr lang="es-ES" sz="1600" spc="300" dirty="0" err="1"/>
              <a:t>the</a:t>
            </a:r>
            <a:r>
              <a:rPr lang="es-ES" sz="1600" spc="300" dirty="0"/>
              <a:t> </a:t>
            </a:r>
            <a:r>
              <a:rPr lang="es-ES" sz="1600" spc="300" dirty="0" err="1"/>
              <a:t>couil</a:t>
            </a:r>
            <a:r>
              <a:rPr lang="es-ES" sz="1600" spc="300" dirty="0"/>
              <a:t>.</a:t>
            </a:r>
            <a:endParaRPr lang="en-GB" sz="1600" spc="3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BDEB2FC-6F2B-4183-918A-27CB8E4F43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2" t="10028" r="7655" b="11616"/>
          <a:stretch/>
        </p:blipFill>
        <p:spPr>
          <a:xfrm>
            <a:off x="911819" y="3429000"/>
            <a:ext cx="2296201" cy="17860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felt 3">
                <a:extLst>
                  <a:ext uri="{FF2B5EF4-FFF2-40B4-BE49-F238E27FC236}">
                    <a16:creationId xmlns:a16="http://schemas.microsoft.com/office/drawing/2014/main" id="{835FD4CE-FE4E-45D1-B464-95D392C6CE82}"/>
                  </a:ext>
                </a:extLst>
              </p:cNvPr>
              <p:cNvSpPr txBox="1"/>
              <p:nvPr/>
            </p:nvSpPr>
            <p:spPr>
              <a:xfrm>
                <a:off x="454072" y="3429000"/>
                <a:ext cx="6197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s-ES" sz="1600" spc="300" dirty="0"/>
              </a:p>
            </p:txBody>
          </p:sp>
        </mc:Choice>
        <mc:Fallback xmlns="">
          <p:sp>
            <p:nvSpPr>
              <p:cNvPr id="11" name="Tekstfelt 3">
                <a:extLst>
                  <a:ext uri="{FF2B5EF4-FFF2-40B4-BE49-F238E27FC236}">
                    <a16:creationId xmlns:a16="http://schemas.microsoft.com/office/drawing/2014/main" id="{835FD4CE-FE4E-45D1-B464-95D392C6C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2" y="3429000"/>
                <a:ext cx="619791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kstfelt 3">
                <a:extLst>
                  <a:ext uri="{FF2B5EF4-FFF2-40B4-BE49-F238E27FC236}">
                    <a16:creationId xmlns:a16="http://schemas.microsoft.com/office/drawing/2014/main" id="{FDCB1C48-FA56-4228-A956-2F4B92BA5EC6}"/>
                  </a:ext>
                </a:extLst>
              </p:cNvPr>
              <p:cNvSpPr txBox="1"/>
              <p:nvPr/>
            </p:nvSpPr>
            <p:spPr>
              <a:xfrm>
                <a:off x="2580858" y="5215062"/>
                <a:ext cx="6197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1600" b="0" i="1" spc="30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s-ES" sz="1600" spc="300" dirty="0"/>
              </a:p>
            </p:txBody>
          </p:sp>
        </mc:Choice>
        <mc:Fallback xmlns="">
          <p:sp>
            <p:nvSpPr>
              <p:cNvPr id="12" name="Tekstfelt 3">
                <a:extLst>
                  <a:ext uri="{FF2B5EF4-FFF2-40B4-BE49-F238E27FC236}">
                    <a16:creationId xmlns:a16="http://schemas.microsoft.com/office/drawing/2014/main" id="{FDCB1C48-FA56-4228-A956-2F4B92BA5E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0858" y="5215062"/>
                <a:ext cx="619791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9F1781EB-EA23-4ADA-9327-43C2D585FBDB}"/>
              </a:ext>
            </a:extLst>
          </p:cNvPr>
          <p:cNvCxnSpPr>
            <a:cxnSpLocks/>
          </p:cNvCxnSpPr>
          <p:nvPr/>
        </p:nvCxnSpPr>
        <p:spPr>
          <a:xfrm flipV="1">
            <a:off x="1335786" y="4613957"/>
            <a:ext cx="536448" cy="5364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217114C7-D5A4-46C2-98BE-5D5282B468AB}"/>
              </a:ext>
            </a:extLst>
          </p:cNvPr>
          <p:cNvCxnSpPr/>
          <p:nvPr/>
        </p:nvCxnSpPr>
        <p:spPr>
          <a:xfrm>
            <a:off x="1872234" y="4613957"/>
            <a:ext cx="536448" cy="53644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3F55457C-1399-4D52-9378-341E581CAA5C}"/>
              </a:ext>
            </a:extLst>
          </p:cNvPr>
          <p:cNvCxnSpPr>
            <a:cxnSpLocks/>
          </p:cNvCxnSpPr>
          <p:nvPr/>
        </p:nvCxnSpPr>
        <p:spPr>
          <a:xfrm>
            <a:off x="2408682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3737403-88A7-4621-9B73-B880A2F76054}"/>
              </a:ext>
            </a:extLst>
          </p:cNvPr>
          <p:cNvCxnSpPr/>
          <p:nvPr/>
        </p:nvCxnSpPr>
        <p:spPr>
          <a:xfrm flipH="1">
            <a:off x="1024175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82808FDD-8E55-42C3-B0F9-E67C6E323B94}"/>
              </a:ext>
            </a:extLst>
          </p:cNvPr>
          <p:cNvCxnSpPr/>
          <p:nvPr/>
        </p:nvCxnSpPr>
        <p:spPr>
          <a:xfrm flipV="1">
            <a:off x="2720293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8B322FE3-2C37-485E-94B5-1AF4D534A51B}"/>
              </a:ext>
            </a:extLst>
          </p:cNvPr>
          <p:cNvCxnSpPr/>
          <p:nvPr/>
        </p:nvCxnSpPr>
        <p:spPr>
          <a:xfrm flipV="1">
            <a:off x="3031904" y="4819650"/>
            <a:ext cx="330755" cy="33075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rma libre: forma 6">
            <a:extLst>
              <a:ext uri="{FF2B5EF4-FFF2-40B4-BE49-F238E27FC236}">
                <a16:creationId xmlns:a16="http://schemas.microsoft.com/office/drawing/2014/main" id="{F969E4E7-661F-468A-95A5-1A65829CB1B1}"/>
              </a:ext>
            </a:extLst>
          </p:cNvPr>
          <p:cNvSpPr/>
          <p:nvPr/>
        </p:nvSpPr>
        <p:spPr>
          <a:xfrm>
            <a:off x="3985690" y="3447949"/>
            <a:ext cx="939897" cy="2273618"/>
          </a:xfrm>
          <a:custGeom>
            <a:avLst/>
            <a:gdLst>
              <a:gd name="connsiteX0" fmla="*/ 37670 w 939897"/>
              <a:gd name="connsiteY0" fmla="*/ 1940915 h 2273618"/>
              <a:gd name="connsiteX1" fmla="*/ 123014 w 939897"/>
              <a:gd name="connsiteY1" fmla="*/ 416915 h 2273618"/>
              <a:gd name="connsiteX2" fmla="*/ 622886 w 939897"/>
              <a:gd name="connsiteY2" fmla="*/ 63347 h 2273618"/>
              <a:gd name="connsiteX3" fmla="*/ 939878 w 939897"/>
              <a:gd name="connsiteY3" fmla="*/ 1477619 h 2273618"/>
              <a:gd name="connsiteX4" fmla="*/ 635078 w 939897"/>
              <a:gd name="connsiteY4" fmla="*/ 2245715 h 2273618"/>
              <a:gd name="connsiteX5" fmla="*/ 37670 w 939897"/>
              <a:gd name="connsiteY5" fmla="*/ 1940915 h 2273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97" h="2273618">
                <a:moveTo>
                  <a:pt x="37670" y="1940915"/>
                </a:moveTo>
                <a:cubicBezTo>
                  <a:pt x="-47674" y="1636115"/>
                  <a:pt x="25478" y="729843"/>
                  <a:pt x="123014" y="416915"/>
                </a:cubicBezTo>
                <a:cubicBezTo>
                  <a:pt x="220550" y="103987"/>
                  <a:pt x="486742" y="-113437"/>
                  <a:pt x="622886" y="63347"/>
                </a:cubicBezTo>
                <a:cubicBezTo>
                  <a:pt x="759030" y="240131"/>
                  <a:pt x="937846" y="1113891"/>
                  <a:pt x="939878" y="1477619"/>
                </a:cubicBezTo>
                <a:cubicBezTo>
                  <a:pt x="941910" y="1841347"/>
                  <a:pt x="781382" y="2168499"/>
                  <a:pt x="635078" y="2245715"/>
                </a:cubicBezTo>
                <a:cubicBezTo>
                  <a:pt x="488774" y="2322931"/>
                  <a:pt x="123014" y="2245715"/>
                  <a:pt x="37670" y="1940915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A13F68A7-F6FD-46B5-ABBC-412A0C546E88}"/>
              </a:ext>
            </a:extLst>
          </p:cNvPr>
          <p:cNvSpPr/>
          <p:nvPr/>
        </p:nvSpPr>
        <p:spPr>
          <a:xfrm rot="17512654">
            <a:off x="3937873" y="3607853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orma libre: forma 24">
            <a:extLst>
              <a:ext uri="{FF2B5EF4-FFF2-40B4-BE49-F238E27FC236}">
                <a16:creationId xmlns:a16="http://schemas.microsoft.com/office/drawing/2014/main" id="{CE6E4E89-C37D-44BD-AE83-75AD9A2B304F}"/>
              </a:ext>
            </a:extLst>
          </p:cNvPr>
          <p:cNvSpPr/>
          <p:nvPr/>
        </p:nvSpPr>
        <p:spPr>
          <a:xfrm>
            <a:off x="6337482" y="3530343"/>
            <a:ext cx="3367349" cy="2256318"/>
          </a:xfrm>
          <a:custGeom>
            <a:avLst/>
            <a:gdLst>
              <a:gd name="connsiteX0" fmla="*/ 148661 w 3421460"/>
              <a:gd name="connsiteY0" fmla="*/ 2163321 h 2256318"/>
              <a:gd name="connsiteX1" fmla="*/ 75509 w 3421460"/>
              <a:gd name="connsiteY1" fmla="*/ 1346457 h 2256318"/>
              <a:gd name="connsiteX2" fmla="*/ 904565 w 3421460"/>
              <a:gd name="connsiteY2" fmla="*/ 1090425 h 2256318"/>
              <a:gd name="connsiteX3" fmla="*/ 2294453 w 3421460"/>
              <a:gd name="connsiteY3" fmla="*/ 1090425 h 2256318"/>
              <a:gd name="connsiteX4" fmla="*/ 2538293 w 3421460"/>
              <a:gd name="connsiteY4" fmla="*/ 78489 h 2256318"/>
              <a:gd name="connsiteX5" fmla="*/ 3330773 w 3421460"/>
              <a:gd name="connsiteY5" fmla="*/ 273561 h 2256318"/>
              <a:gd name="connsiteX6" fmla="*/ 3147893 w 3421460"/>
              <a:gd name="connsiteY6" fmla="*/ 1907289 h 2256318"/>
              <a:gd name="connsiteX7" fmla="*/ 1050869 w 3421460"/>
              <a:gd name="connsiteY7" fmla="*/ 2212089 h 2256318"/>
              <a:gd name="connsiteX8" fmla="*/ 148661 w 3421460"/>
              <a:gd name="connsiteY8" fmla="*/ 2163321 h 2256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21460" h="2256318">
                <a:moveTo>
                  <a:pt x="148661" y="2163321"/>
                </a:moveTo>
                <a:cubicBezTo>
                  <a:pt x="-13899" y="2019049"/>
                  <a:pt x="-50475" y="1525273"/>
                  <a:pt x="75509" y="1346457"/>
                </a:cubicBezTo>
                <a:cubicBezTo>
                  <a:pt x="201493" y="1167641"/>
                  <a:pt x="534741" y="1133097"/>
                  <a:pt x="904565" y="1090425"/>
                </a:cubicBezTo>
                <a:cubicBezTo>
                  <a:pt x="1274389" y="1047753"/>
                  <a:pt x="2022165" y="1259081"/>
                  <a:pt x="2294453" y="1090425"/>
                </a:cubicBezTo>
                <a:cubicBezTo>
                  <a:pt x="2566741" y="921769"/>
                  <a:pt x="2365573" y="214633"/>
                  <a:pt x="2538293" y="78489"/>
                </a:cubicBezTo>
                <a:cubicBezTo>
                  <a:pt x="2711013" y="-57655"/>
                  <a:pt x="3229173" y="-31239"/>
                  <a:pt x="3330773" y="273561"/>
                </a:cubicBezTo>
                <a:cubicBezTo>
                  <a:pt x="3432373" y="578361"/>
                  <a:pt x="3527877" y="1584201"/>
                  <a:pt x="3147893" y="1907289"/>
                </a:cubicBezTo>
                <a:cubicBezTo>
                  <a:pt x="2767909" y="2230377"/>
                  <a:pt x="1544645" y="2173481"/>
                  <a:pt x="1050869" y="2212089"/>
                </a:cubicBezTo>
                <a:cubicBezTo>
                  <a:pt x="557093" y="2250697"/>
                  <a:pt x="311221" y="2307593"/>
                  <a:pt x="148661" y="2163321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lecha: a la derecha 25">
            <a:extLst>
              <a:ext uri="{FF2B5EF4-FFF2-40B4-BE49-F238E27FC236}">
                <a16:creationId xmlns:a16="http://schemas.microsoft.com/office/drawing/2014/main" id="{B26F6441-2899-4CA1-8E9F-999D9580CA92}"/>
              </a:ext>
            </a:extLst>
          </p:cNvPr>
          <p:cNvSpPr/>
          <p:nvPr/>
        </p:nvSpPr>
        <p:spPr>
          <a:xfrm>
            <a:off x="7863497" y="4530015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orma libre: forma 29">
            <a:extLst>
              <a:ext uri="{FF2B5EF4-FFF2-40B4-BE49-F238E27FC236}">
                <a16:creationId xmlns:a16="http://schemas.microsoft.com/office/drawing/2014/main" id="{FC1AE17D-E523-4A29-831C-6D0CBE59E29B}"/>
              </a:ext>
            </a:extLst>
          </p:cNvPr>
          <p:cNvSpPr/>
          <p:nvPr/>
        </p:nvSpPr>
        <p:spPr>
          <a:xfrm>
            <a:off x="9611142" y="3561944"/>
            <a:ext cx="1033585" cy="2104026"/>
          </a:xfrm>
          <a:custGeom>
            <a:avLst/>
            <a:gdLst>
              <a:gd name="connsiteX0" fmla="*/ 0 w 556589"/>
              <a:gd name="connsiteY0" fmla="*/ 23728 h 2104026"/>
              <a:gd name="connsiteX1" fmla="*/ 469392 w 556589"/>
              <a:gd name="connsiteY1" fmla="*/ 133456 h 2104026"/>
              <a:gd name="connsiteX2" fmla="*/ 548640 w 556589"/>
              <a:gd name="connsiteY2" fmla="*/ 1047856 h 2104026"/>
              <a:gd name="connsiteX3" fmla="*/ 493776 w 556589"/>
              <a:gd name="connsiteY3" fmla="*/ 1931776 h 2104026"/>
              <a:gd name="connsiteX4" fmla="*/ 18288 w 556589"/>
              <a:gd name="connsiteY4" fmla="*/ 2078080 h 210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6589" h="2104026">
                <a:moveTo>
                  <a:pt x="0" y="23728"/>
                </a:moveTo>
                <a:cubicBezTo>
                  <a:pt x="188976" y="-6752"/>
                  <a:pt x="377952" y="-37232"/>
                  <a:pt x="469392" y="133456"/>
                </a:cubicBezTo>
                <a:cubicBezTo>
                  <a:pt x="560832" y="304144"/>
                  <a:pt x="544576" y="748136"/>
                  <a:pt x="548640" y="1047856"/>
                </a:cubicBezTo>
                <a:cubicBezTo>
                  <a:pt x="552704" y="1347576"/>
                  <a:pt x="582168" y="1760072"/>
                  <a:pt x="493776" y="1931776"/>
                </a:cubicBezTo>
                <a:cubicBezTo>
                  <a:pt x="405384" y="2103480"/>
                  <a:pt x="152400" y="2134976"/>
                  <a:pt x="18288" y="207808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lecha: a la derecha 30">
            <a:extLst>
              <a:ext uri="{FF2B5EF4-FFF2-40B4-BE49-F238E27FC236}">
                <a16:creationId xmlns:a16="http://schemas.microsoft.com/office/drawing/2014/main" id="{CE5A7073-19CD-434C-A873-65AF01B4767F}"/>
              </a:ext>
            </a:extLst>
          </p:cNvPr>
          <p:cNvSpPr/>
          <p:nvPr/>
        </p:nvSpPr>
        <p:spPr>
          <a:xfrm rot="5400000">
            <a:off x="10359222" y="4659950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58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que contiene texto&#10;&#10;Descripción generada automáticamente">
            <a:extLst>
              <a:ext uri="{FF2B5EF4-FFF2-40B4-BE49-F238E27FC236}">
                <a16:creationId xmlns:a16="http://schemas.microsoft.com/office/drawing/2014/main" id="{8188D525-9E42-4044-8300-970BC2701D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367" y="3207096"/>
            <a:ext cx="7867520" cy="2672843"/>
          </a:xfrm>
          <a:prstGeom prst="rect">
            <a:avLst/>
          </a:prstGeo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0607848" cy="1621619"/>
          </a:xfrm>
        </p:spPr>
        <p:txBody>
          <a:bodyPr rtlCol="0"/>
          <a:lstStyle/>
          <a:p>
            <a:pPr rtl="0"/>
            <a:r>
              <a:rPr lang="en-GB" dirty="0"/>
              <a:t>DCM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4" name="Tekstfelt 3">
            <a:extLst>
              <a:ext uri="{FF2B5EF4-FFF2-40B4-BE49-F238E27FC236}">
                <a16:creationId xmlns:a16="http://schemas.microsoft.com/office/drawing/2014/main" id="{AEACCBB6-9EA5-43C2-B485-46229DDE0443}"/>
              </a:ext>
            </a:extLst>
          </p:cNvPr>
          <p:cNvSpPr txBox="1"/>
          <p:nvPr/>
        </p:nvSpPr>
        <p:spPr>
          <a:xfrm>
            <a:off x="739773" y="1585477"/>
            <a:ext cx="9590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MOSFETs</a:t>
            </a:r>
            <a:r>
              <a:rPr lang="es-ES" sz="1600" spc="300" dirty="0"/>
              <a:t> do </a:t>
            </a:r>
            <a:r>
              <a:rPr lang="es-ES" sz="1600" spc="300" dirty="0" err="1"/>
              <a:t>not</a:t>
            </a:r>
            <a:r>
              <a:rPr lang="es-ES" sz="1600" spc="300" dirty="0"/>
              <a:t> </a:t>
            </a:r>
            <a:r>
              <a:rPr lang="es-ES" sz="1600" spc="300" dirty="0" err="1"/>
              <a:t>prevent</a:t>
            </a:r>
            <a:r>
              <a:rPr lang="es-ES" sz="1600" spc="300" dirty="0"/>
              <a:t> reverse </a:t>
            </a:r>
            <a:r>
              <a:rPr lang="es-ES" sz="1600" spc="300" dirty="0" err="1"/>
              <a:t>current</a:t>
            </a:r>
            <a:r>
              <a:rPr lang="es-ES" sz="1600" spc="300" dirty="0"/>
              <a:t> </a:t>
            </a:r>
            <a:r>
              <a:rPr lang="es-ES" sz="1600" spc="300" dirty="0" err="1"/>
              <a:t>like</a:t>
            </a:r>
            <a:r>
              <a:rPr lang="es-ES" sz="1600" spc="300" dirty="0"/>
              <a:t> a </a:t>
            </a:r>
            <a:r>
              <a:rPr lang="es-ES" sz="1600" spc="300" dirty="0" err="1"/>
              <a:t>diode</a:t>
            </a:r>
            <a:r>
              <a:rPr lang="es-ES" sz="1600" spc="300" dirty="0"/>
              <a:t> </a:t>
            </a:r>
            <a:r>
              <a:rPr lang="es-ES" sz="1600" spc="300" dirty="0" err="1"/>
              <a:t>would</a:t>
            </a:r>
            <a:r>
              <a:rPr lang="es-ES" sz="1600" spc="300" dirty="0"/>
              <a:t>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/>
              <a:t>DCM </a:t>
            </a:r>
            <a:r>
              <a:rPr lang="es-ES" sz="1600" spc="300" dirty="0" err="1"/>
              <a:t>mode</a:t>
            </a:r>
            <a:r>
              <a:rPr lang="es-ES" sz="1600" spc="300" dirty="0"/>
              <a:t> </a:t>
            </a:r>
            <a:r>
              <a:rPr lang="es-ES" sz="1600" spc="300" dirty="0" err="1"/>
              <a:t>is</a:t>
            </a:r>
            <a:r>
              <a:rPr lang="es-ES" sz="1600" spc="300" dirty="0"/>
              <a:t> </a:t>
            </a:r>
            <a:r>
              <a:rPr lang="es-ES" sz="1600" spc="300" dirty="0" err="1"/>
              <a:t>never</a:t>
            </a:r>
            <a:r>
              <a:rPr lang="es-ES" sz="1600" spc="300" dirty="0"/>
              <a:t> </a:t>
            </a:r>
            <a:r>
              <a:rPr lang="es-ES" sz="1600" spc="300" dirty="0" err="1"/>
              <a:t>reached</a:t>
            </a:r>
            <a:r>
              <a:rPr lang="es-ES" sz="1600" spc="300" dirty="0"/>
              <a:t> </a:t>
            </a:r>
            <a:r>
              <a:rPr lang="es-ES" sz="1600" spc="300" dirty="0" err="1"/>
              <a:t>when</a:t>
            </a:r>
            <a:r>
              <a:rPr lang="es-ES" sz="1600" spc="300" dirty="0"/>
              <a:t> </a:t>
            </a:r>
            <a:r>
              <a:rPr lang="es-ES" sz="1600" spc="300" dirty="0" err="1"/>
              <a:t>working</a:t>
            </a:r>
            <a:r>
              <a:rPr lang="es-ES" sz="1600" spc="300" dirty="0"/>
              <a:t> </a:t>
            </a:r>
            <a:r>
              <a:rPr lang="es-ES" sz="1600" spc="300" dirty="0" err="1"/>
              <a:t>with</a:t>
            </a:r>
            <a:r>
              <a:rPr lang="es-ES" sz="1600" spc="300" dirty="0"/>
              <a:t> </a:t>
            </a:r>
            <a:r>
              <a:rPr lang="es-ES" sz="1600" spc="300" dirty="0" err="1"/>
              <a:t>the</a:t>
            </a:r>
            <a:r>
              <a:rPr lang="es-ES" sz="1600" spc="300" dirty="0"/>
              <a:t> 4 </a:t>
            </a:r>
            <a:r>
              <a:rPr lang="es-ES" sz="1600" spc="300" dirty="0" err="1"/>
              <a:t>transistors</a:t>
            </a:r>
            <a:r>
              <a:rPr lang="es-ES" sz="1600" spc="300" dirty="0"/>
              <a:t>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Instead</a:t>
            </a:r>
            <a:r>
              <a:rPr lang="es-ES" sz="1600" spc="300" dirty="0"/>
              <a:t> </a:t>
            </a:r>
            <a:r>
              <a:rPr lang="es-ES" sz="1600" spc="300" dirty="0" err="1"/>
              <a:t>current</a:t>
            </a:r>
            <a:r>
              <a:rPr lang="es-ES" sz="1600" spc="300" dirty="0"/>
              <a:t> </a:t>
            </a:r>
            <a:r>
              <a:rPr lang="es-ES" sz="1600" spc="300" dirty="0" err="1"/>
              <a:t>would</a:t>
            </a:r>
            <a:r>
              <a:rPr lang="es-ES" sz="1600" spc="300" dirty="0"/>
              <a:t> be </a:t>
            </a:r>
            <a:r>
              <a:rPr lang="es-ES" sz="1600" spc="300" dirty="0" err="1"/>
              <a:t>negative</a:t>
            </a:r>
            <a:r>
              <a:rPr lang="es-ES" sz="1600" spc="300" dirty="0"/>
              <a:t> </a:t>
            </a:r>
            <a:r>
              <a:rPr lang="es-ES" sz="1600" spc="300" dirty="0" err="1"/>
              <a:t>through</a:t>
            </a:r>
            <a:r>
              <a:rPr lang="es-ES" sz="1600" spc="300" dirty="0"/>
              <a:t> </a:t>
            </a:r>
            <a:r>
              <a:rPr lang="es-ES" sz="1600" spc="300" dirty="0" err="1"/>
              <a:t>the</a:t>
            </a:r>
            <a:r>
              <a:rPr lang="es-ES" sz="1600" spc="300" dirty="0"/>
              <a:t> </a:t>
            </a:r>
            <a:r>
              <a:rPr lang="es-ES" sz="1600" spc="300" dirty="0" err="1"/>
              <a:t>couil</a:t>
            </a:r>
            <a:r>
              <a:rPr lang="es-ES" sz="1600" spc="300" dirty="0"/>
              <a:t>.</a:t>
            </a:r>
            <a:endParaRPr lang="en-GB" sz="1600" spc="30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6D6ABBAC-5476-469F-ACEB-CF022B175F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2" t="10028" r="7655" b="11616"/>
          <a:stretch/>
        </p:blipFill>
        <p:spPr>
          <a:xfrm>
            <a:off x="911819" y="3429000"/>
            <a:ext cx="2296201" cy="17860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kstfelt 3">
                <a:extLst>
                  <a:ext uri="{FF2B5EF4-FFF2-40B4-BE49-F238E27FC236}">
                    <a16:creationId xmlns:a16="http://schemas.microsoft.com/office/drawing/2014/main" id="{A462C15F-148E-4C9C-83F2-B8C0EDF8146F}"/>
                  </a:ext>
                </a:extLst>
              </p:cNvPr>
              <p:cNvSpPr txBox="1"/>
              <p:nvPr/>
            </p:nvSpPr>
            <p:spPr>
              <a:xfrm>
                <a:off x="454072" y="3429000"/>
                <a:ext cx="6197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s-ES" sz="1600" spc="300" dirty="0"/>
              </a:p>
            </p:txBody>
          </p:sp>
        </mc:Choice>
        <mc:Fallback xmlns="">
          <p:sp>
            <p:nvSpPr>
              <p:cNvPr id="22" name="Tekstfelt 3">
                <a:extLst>
                  <a:ext uri="{FF2B5EF4-FFF2-40B4-BE49-F238E27FC236}">
                    <a16:creationId xmlns:a16="http://schemas.microsoft.com/office/drawing/2014/main" id="{A462C15F-148E-4C9C-83F2-B8C0EDF814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2" y="3429000"/>
                <a:ext cx="619791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kstfelt 3">
                <a:extLst>
                  <a:ext uri="{FF2B5EF4-FFF2-40B4-BE49-F238E27FC236}">
                    <a16:creationId xmlns:a16="http://schemas.microsoft.com/office/drawing/2014/main" id="{495CFC29-B34A-449B-98A1-10B8CEE4357E}"/>
                  </a:ext>
                </a:extLst>
              </p:cNvPr>
              <p:cNvSpPr txBox="1"/>
              <p:nvPr/>
            </p:nvSpPr>
            <p:spPr>
              <a:xfrm>
                <a:off x="2580858" y="5215062"/>
                <a:ext cx="6197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1600" b="0" i="1" spc="30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s-ES" sz="1600" spc="300" dirty="0"/>
              </a:p>
            </p:txBody>
          </p:sp>
        </mc:Choice>
        <mc:Fallback xmlns="">
          <p:sp>
            <p:nvSpPr>
              <p:cNvPr id="23" name="Tekstfelt 3">
                <a:extLst>
                  <a:ext uri="{FF2B5EF4-FFF2-40B4-BE49-F238E27FC236}">
                    <a16:creationId xmlns:a16="http://schemas.microsoft.com/office/drawing/2014/main" id="{495CFC29-B34A-449B-98A1-10B8CEE435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0858" y="5215062"/>
                <a:ext cx="619791" cy="33855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5A31B068-2091-45DF-BD0D-B1A88D3557C7}"/>
              </a:ext>
            </a:extLst>
          </p:cNvPr>
          <p:cNvCxnSpPr>
            <a:cxnSpLocks/>
          </p:cNvCxnSpPr>
          <p:nvPr/>
        </p:nvCxnSpPr>
        <p:spPr>
          <a:xfrm flipV="1">
            <a:off x="1335786" y="4613957"/>
            <a:ext cx="536448" cy="5364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E822F567-58A6-45FD-AA5D-732A141A7165}"/>
              </a:ext>
            </a:extLst>
          </p:cNvPr>
          <p:cNvCxnSpPr/>
          <p:nvPr/>
        </p:nvCxnSpPr>
        <p:spPr>
          <a:xfrm>
            <a:off x="1872234" y="4613957"/>
            <a:ext cx="536448" cy="5364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CD7D601F-9F55-4E6C-966A-7938CA63ADB5}"/>
              </a:ext>
            </a:extLst>
          </p:cNvPr>
          <p:cNvCxnSpPr>
            <a:cxnSpLocks/>
          </p:cNvCxnSpPr>
          <p:nvPr/>
        </p:nvCxnSpPr>
        <p:spPr>
          <a:xfrm>
            <a:off x="2408682" y="5150405"/>
            <a:ext cx="311611" cy="3116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BC04C871-5B25-4726-999B-58A3271D09B8}"/>
              </a:ext>
            </a:extLst>
          </p:cNvPr>
          <p:cNvCxnSpPr/>
          <p:nvPr/>
        </p:nvCxnSpPr>
        <p:spPr>
          <a:xfrm flipH="1">
            <a:off x="1024175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823A57A8-BA27-4AB5-8108-B22C4A161E7C}"/>
              </a:ext>
            </a:extLst>
          </p:cNvPr>
          <p:cNvCxnSpPr/>
          <p:nvPr/>
        </p:nvCxnSpPr>
        <p:spPr>
          <a:xfrm flipV="1">
            <a:off x="2720293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162541E5-B1CE-44CA-90C3-387C21A3F2D5}"/>
              </a:ext>
            </a:extLst>
          </p:cNvPr>
          <p:cNvCxnSpPr/>
          <p:nvPr/>
        </p:nvCxnSpPr>
        <p:spPr>
          <a:xfrm flipV="1">
            <a:off x="3031904" y="4819650"/>
            <a:ext cx="330755" cy="33075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rma libre: forma 16">
            <a:extLst>
              <a:ext uri="{FF2B5EF4-FFF2-40B4-BE49-F238E27FC236}">
                <a16:creationId xmlns:a16="http://schemas.microsoft.com/office/drawing/2014/main" id="{61D0A29E-3A8D-4822-9813-289F3DE41E86}"/>
              </a:ext>
            </a:extLst>
          </p:cNvPr>
          <p:cNvSpPr/>
          <p:nvPr/>
        </p:nvSpPr>
        <p:spPr>
          <a:xfrm>
            <a:off x="3985690" y="3447949"/>
            <a:ext cx="939897" cy="2273618"/>
          </a:xfrm>
          <a:custGeom>
            <a:avLst/>
            <a:gdLst>
              <a:gd name="connsiteX0" fmla="*/ 37670 w 939897"/>
              <a:gd name="connsiteY0" fmla="*/ 1940915 h 2273618"/>
              <a:gd name="connsiteX1" fmla="*/ 123014 w 939897"/>
              <a:gd name="connsiteY1" fmla="*/ 416915 h 2273618"/>
              <a:gd name="connsiteX2" fmla="*/ 622886 w 939897"/>
              <a:gd name="connsiteY2" fmla="*/ 63347 h 2273618"/>
              <a:gd name="connsiteX3" fmla="*/ 939878 w 939897"/>
              <a:gd name="connsiteY3" fmla="*/ 1477619 h 2273618"/>
              <a:gd name="connsiteX4" fmla="*/ 635078 w 939897"/>
              <a:gd name="connsiteY4" fmla="*/ 2245715 h 2273618"/>
              <a:gd name="connsiteX5" fmla="*/ 37670 w 939897"/>
              <a:gd name="connsiteY5" fmla="*/ 1940915 h 2273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97" h="2273618">
                <a:moveTo>
                  <a:pt x="37670" y="1940915"/>
                </a:moveTo>
                <a:cubicBezTo>
                  <a:pt x="-47674" y="1636115"/>
                  <a:pt x="25478" y="729843"/>
                  <a:pt x="123014" y="416915"/>
                </a:cubicBezTo>
                <a:cubicBezTo>
                  <a:pt x="220550" y="103987"/>
                  <a:pt x="486742" y="-113437"/>
                  <a:pt x="622886" y="63347"/>
                </a:cubicBezTo>
                <a:cubicBezTo>
                  <a:pt x="759030" y="240131"/>
                  <a:pt x="937846" y="1113891"/>
                  <a:pt x="939878" y="1477619"/>
                </a:cubicBezTo>
                <a:cubicBezTo>
                  <a:pt x="941910" y="1841347"/>
                  <a:pt x="781382" y="2168499"/>
                  <a:pt x="635078" y="2245715"/>
                </a:cubicBezTo>
                <a:cubicBezTo>
                  <a:pt x="488774" y="2322931"/>
                  <a:pt x="123014" y="2245715"/>
                  <a:pt x="37670" y="1940915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D63218B4-F8A1-4A97-96E1-422E23AC1052}"/>
              </a:ext>
            </a:extLst>
          </p:cNvPr>
          <p:cNvSpPr/>
          <p:nvPr/>
        </p:nvSpPr>
        <p:spPr>
          <a:xfrm rot="17512654">
            <a:off x="3937873" y="3607853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orma libre: forma 19">
            <a:extLst>
              <a:ext uri="{FF2B5EF4-FFF2-40B4-BE49-F238E27FC236}">
                <a16:creationId xmlns:a16="http://schemas.microsoft.com/office/drawing/2014/main" id="{58A6A6EF-B8E6-497B-A2EE-EB0AF52EC8BE}"/>
              </a:ext>
            </a:extLst>
          </p:cNvPr>
          <p:cNvSpPr/>
          <p:nvPr/>
        </p:nvSpPr>
        <p:spPr>
          <a:xfrm>
            <a:off x="6337482" y="3530343"/>
            <a:ext cx="3367349" cy="2256318"/>
          </a:xfrm>
          <a:custGeom>
            <a:avLst/>
            <a:gdLst>
              <a:gd name="connsiteX0" fmla="*/ 148661 w 3421460"/>
              <a:gd name="connsiteY0" fmla="*/ 2163321 h 2256318"/>
              <a:gd name="connsiteX1" fmla="*/ 75509 w 3421460"/>
              <a:gd name="connsiteY1" fmla="*/ 1346457 h 2256318"/>
              <a:gd name="connsiteX2" fmla="*/ 904565 w 3421460"/>
              <a:gd name="connsiteY2" fmla="*/ 1090425 h 2256318"/>
              <a:gd name="connsiteX3" fmla="*/ 2294453 w 3421460"/>
              <a:gd name="connsiteY3" fmla="*/ 1090425 h 2256318"/>
              <a:gd name="connsiteX4" fmla="*/ 2538293 w 3421460"/>
              <a:gd name="connsiteY4" fmla="*/ 78489 h 2256318"/>
              <a:gd name="connsiteX5" fmla="*/ 3330773 w 3421460"/>
              <a:gd name="connsiteY5" fmla="*/ 273561 h 2256318"/>
              <a:gd name="connsiteX6" fmla="*/ 3147893 w 3421460"/>
              <a:gd name="connsiteY6" fmla="*/ 1907289 h 2256318"/>
              <a:gd name="connsiteX7" fmla="*/ 1050869 w 3421460"/>
              <a:gd name="connsiteY7" fmla="*/ 2212089 h 2256318"/>
              <a:gd name="connsiteX8" fmla="*/ 148661 w 3421460"/>
              <a:gd name="connsiteY8" fmla="*/ 2163321 h 2256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21460" h="2256318">
                <a:moveTo>
                  <a:pt x="148661" y="2163321"/>
                </a:moveTo>
                <a:cubicBezTo>
                  <a:pt x="-13899" y="2019049"/>
                  <a:pt x="-50475" y="1525273"/>
                  <a:pt x="75509" y="1346457"/>
                </a:cubicBezTo>
                <a:cubicBezTo>
                  <a:pt x="201493" y="1167641"/>
                  <a:pt x="534741" y="1133097"/>
                  <a:pt x="904565" y="1090425"/>
                </a:cubicBezTo>
                <a:cubicBezTo>
                  <a:pt x="1274389" y="1047753"/>
                  <a:pt x="2022165" y="1259081"/>
                  <a:pt x="2294453" y="1090425"/>
                </a:cubicBezTo>
                <a:cubicBezTo>
                  <a:pt x="2566741" y="921769"/>
                  <a:pt x="2365573" y="214633"/>
                  <a:pt x="2538293" y="78489"/>
                </a:cubicBezTo>
                <a:cubicBezTo>
                  <a:pt x="2711013" y="-57655"/>
                  <a:pt x="3229173" y="-31239"/>
                  <a:pt x="3330773" y="273561"/>
                </a:cubicBezTo>
                <a:cubicBezTo>
                  <a:pt x="3432373" y="578361"/>
                  <a:pt x="3527877" y="1584201"/>
                  <a:pt x="3147893" y="1907289"/>
                </a:cubicBezTo>
                <a:cubicBezTo>
                  <a:pt x="2767909" y="2230377"/>
                  <a:pt x="1544645" y="2173481"/>
                  <a:pt x="1050869" y="2212089"/>
                </a:cubicBezTo>
                <a:cubicBezTo>
                  <a:pt x="557093" y="2250697"/>
                  <a:pt x="311221" y="2307593"/>
                  <a:pt x="148661" y="2163321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echa: a la derecha 23">
            <a:extLst>
              <a:ext uri="{FF2B5EF4-FFF2-40B4-BE49-F238E27FC236}">
                <a16:creationId xmlns:a16="http://schemas.microsoft.com/office/drawing/2014/main" id="{ED315444-7835-4E40-893B-314F6C71BF1C}"/>
              </a:ext>
            </a:extLst>
          </p:cNvPr>
          <p:cNvSpPr/>
          <p:nvPr/>
        </p:nvSpPr>
        <p:spPr>
          <a:xfrm rot="10800000">
            <a:off x="7863497" y="4500250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orma libre: forma 24">
            <a:extLst>
              <a:ext uri="{FF2B5EF4-FFF2-40B4-BE49-F238E27FC236}">
                <a16:creationId xmlns:a16="http://schemas.microsoft.com/office/drawing/2014/main" id="{0AE1915E-099C-4556-B3F3-15AF235E9CE5}"/>
              </a:ext>
            </a:extLst>
          </p:cNvPr>
          <p:cNvSpPr/>
          <p:nvPr/>
        </p:nvSpPr>
        <p:spPr>
          <a:xfrm>
            <a:off x="9896037" y="3447949"/>
            <a:ext cx="826827" cy="2314977"/>
          </a:xfrm>
          <a:custGeom>
            <a:avLst/>
            <a:gdLst>
              <a:gd name="connsiteX0" fmla="*/ 37670 w 939897"/>
              <a:gd name="connsiteY0" fmla="*/ 1940915 h 2273618"/>
              <a:gd name="connsiteX1" fmla="*/ 123014 w 939897"/>
              <a:gd name="connsiteY1" fmla="*/ 416915 h 2273618"/>
              <a:gd name="connsiteX2" fmla="*/ 622886 w 939897"/>
              <a:gd name="connsiteY2" fmla="*/ 63347 h 2273618"/>
              <a:gd name="connsiteX3" fmla="*/ 939878 w 939897"/>
              <a:gd name="connsiteY3" fmla="*/ 1477619 h 2273618"/>
              <a:gd name="connsiteX4" fmla="*/ 635078 w 939897"/>
              <a:gd name="connsiteY4" fmla="*/ 2245715 h 2273618"/>
              <a:gd name="connsiteX5" fmla="*/ 37670 w 939897"/>
              <a:gd name="connsiteY5" fmla="*/ 1940915 h 2273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97" h="2273618">
                <a:moveTo>
                  <a:pt x="37670" y="1940915"/>
                </a:moveTo>
                <a:cubicBezTo>
                  <a:pt x="-47674" y="1636115"/>
                  <a:pt x="25478" y="729843"/>
                  <a:pt x="123014" y="416915"/>
                </a:cubicBezTo>
                <a:cubicBezTo>
                  <a:pt x="220550" y="103987"/>
                  <a:pt x="486742" y="-113437"/>
                  <a:pt x="622886" y="63347"/>
                </a:cubicBezTo>
                <a:cubicBezTo>
                  <a:pt x="759030" y="240131"/>
                  <a:pt x="937846" y="1113891"/>
                  <a:pt x="939878" y="1477619"/>
                </a:cubicBezTo>
                <a:cubicBezTo>
                  <a:pt x="941910" y="1841347"/>
                  <a:pt x="781382" y="2168499"/>
                  <a:pt x="635078" y="2245715"/>
                </a:cubicBezTo>
                <a:cubicBezTo>
                  <a:pt x="488774" y="2322931"/>
                  <a:pt x="123014" y="2245715"/>
                  <a:pt x="37670" y="1940915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lecha: a la derecha 25">
            <a:extLst>
              <a:ext uri="{FF2B5EF4-FFF2-40B4-BE49-F238E27FC236}">
                <a16:creationId xmlns:a16="http://schemas.microsoft.com/office/drawing/2014/main" id="{A1395241-E86F-4C3F-B01D-26A9D46ED774}"/>
              </a:ext>
            </a:extLst>
          </p:cNvPr>
          <p:cNvSpPr/>
          <p:nvPr/>
        </p:nvSpPr>
        <p:spPr>
          <a:xfrm rot="17512654">
            <a:off x="9783501" y="3680002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34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0607848" cy="1621619"/>
          </a:xfrm>
        </p:spPr>
        <p:txBody>
          <a:bodyPr rtlCol="0"/>
          <a:lstStyle/>
          <a:p>
            <a:pPr rtl="0"/>
            <a:r>
              <a:rPr lang="en-GB" dirty="0"/>
              <a:t>DCM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4" name="Tekstfelt 3">
            <a:extLst>
              <a:ext uri="{FF2B5EF4-FFF2-40B4-BE49-F238E27FC236}">
                <a16:creationId xmlns:a16="http://schemas.microsoft.com/office/drawing/2014/main" id="{AEACCBB6-9EA5-43C2-B485-46229DDE0443}"/>
              </a:ext>
            </a:extLst>
          </p:cNvPr>
          <p:cNvSpPr txBox="1"/>
          <p:nvPr/>
        </p:nvSpPr>
        <p:spPr>
          <a:xfrm>
            <a:off x="739773" y="1585477"/>
            <a:ext cx="9590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MOSFETs</a:t>
            </a:r>
            <a:r>
              <a:rPr lang="es-ES" sz="1600" spc="300" dirty="0"/>
              <a:t> do </a:t>
            </a:r>
            <a:r>
              <a:rPr lang="es-ES" sz="1600" spc="300" dirty="0" err="1"/>
              <a:t>not</a:t>
            </a:r>
            <a:r>
              <a:rPr lang="es-ES" sz="1600" spc="300" dirty="0"/>
              <a:t> </a:t>
            </a:r>
            <a:r>
              <a:rPr lang="es-ES" sz="1600" spc="300" dirty="0" err="1"/>
              <a:t>prevent</a:t>
            </a:r>
            <a:r>
              <a:rPr lang="es-ES" sz="1600" spc="300" dirty="0"/>
              <a:t> reverse </a:t>
            </a:r>
            <a:r>
              <a:rPr lang="es-ES" sz="1600" spc="300" dirty="0" err="1"/>
              <a:t>current</a:t>
            </a:r>
            <a:r>
              <a:rPr lang="es-ES" sz="1600" spc="300" dirty="0"/>
              <a:t> </a:t>
            </a:r>
            <a:r>
              <a:rPr lang="es-ES" sz="1600" spc="300" dirty="0" err="1"/>
              <a:t>like</a:t>
            </a:r>
            <a:r>
              <a:rPr lang="es-ES" sz="1600" spc="300" dirty="0"/>
              <a:t> a </a:t>
            </a:r>
            <a:r>
              <a:rPr lang="es-ES" sz="1600" spc="300" dirty="0" err="1"/>
              <a:t>diode</a:t>
            </a:r>
            <a:r>
              <a:rPr lang="es-ES" sz="1600" spc="300" dirty="0"/>
              <a:t> </a:t>
            </a:r>
            <a:r>
              <a:rPr lang="es-ES" sz="1600" spc="300" dirty="0" err="1"/>
              <a:t>would</a:t>
            </a:r>
            <a:r>
              <a:rPr lang="es-ES" sz="1600" spc="300" dirty="0"/>
              <a:t>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/>
              <a:t>DCM </a:t>
            </a:r>
            <a:r>
              <a:rPr lang="es-ES" sz="1600" spc="300" dirty="0" err="1"/>
              <a:t>mode</a:t>
            </a:r>
            <a:r>
              <a:rPr lang="es-ES" sz="1600" spc="300" dirty="0"/>
              <a:t> </a:t>
            </a:r>
            <a:r>
              <a:rPr lang="es-ES" sz="1600" spc="300" dirty="0" err="1"/>
              <a:t>is</a:t>
            </a:r>
            <a:r>
              <a:rPr lang="es-ES" sz="1600" spc="300" dirty="0"/>
              <a:t> </a:t>
            </a:r>
            <a:r>
              <a:rPr lang="es-ES" sz="1600" spc="300" dirty="0" err="1"/>
              <a:t>never</a:t>
            </a:r>
            <a:r>
              <a:rPr lang="es-ES" sz="1600" spc="300" dirty="0"/>
              <a:t> </a:t>
            </a:r>
            <a:r>
              <a:rPr lang="es-ES" sz="1600" spc="300" dirty="0" err="1"/>
              <a:t>reached</a:t>
            </a:r>
            <a:r>
              <a:rPr lang="es-ES" sz="1600" spc="300" dirty="0"/>
              <a:t> </a:t>
            </a:r>
            <a:r>
              <a:rPr lang="es-ES" sz="1600" spc="300" dirty="0" err="1"/>
              <a:t>when</a:t>
            </a:r>
            <a:r>
              <a:rPr lang="es-ES" sz="1600" spc="300" dirty="0"/>
              <a:t> </a:t>
            </a:r>
            <a:r>
              <a:rPr lang="es-ES" sz="1600" spc="300" dirty="0" err="1"/>
              <a:t>working</a:t>
            </a:r>
            <a:r>
              <a:rPr lang="es-ES" sz="1600" spc="300" dirty="0"/>
              <a:t> </a:t>
            </a:r>
            <a:r>
              <a:rPr lang="es-ES" sz="1600" spc="300" dirty="0" err="1"/>
              <a:t>with</a:t>
            </a:r>
            <a:r>
              <a:rPr lang="es-ES" sz="1600" spc="300" dirty="0"/>
              <a:t> </a:t>
            </a:r>
            <a:r>
              <a:rPr lang="es-ES" sz="1600" spc="300" dirty="0" err="1"/>
              <a:t>the</a:t>
            </a:r>
            <a:r>
              <a:rPr lang="es-ES" sz="1600" spc="300" dirty="0"/>
              <a:t> 4 </a:t>
            </a:r>
            <a:r>
              <a:rPr lang="es-ES" sz="1600" spc="300" dirty="0" err="1"/>
              <a:t>transistors</a:t>
            </a:r>
            <a:r>
              <a:rPr lang="es-ES" sz="1600" spc="300" dirty="0"/>
              <a:t>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Instead</a:t>
            </a:r>
            <a:r>
              <a:rPr lang="es-ES" sz="1600" spc="300" dirty="0"/>
              <a:t> </a:t>
            </a:r>
            <a:r>
              <a:rPr lang="es-ES" sz="1600" spc="300" dirty="0" err="1"/>
              <a:t>current</a:t>
            </a:r>
            <a:r>
              <a:rPr lang="es-ES" sz="1600" spc="300" dirty="0"/>
              <a:t> </a:t>
            </a:r>
            <a:r>
              <a:rPr lang="es-ES" sz="1600" spc="300" dirty="0" err="1"/>
              <a:t>would</a:t>
            </a:r>
            <a:r>
              <a:rPr lang="es-ES" sz="1600" spc="300" dirty="0"/>
              <a:t> be </a:t>
            </a:r>
            <a:r>
              <a:rPr lang="es-ES" sz="1600" spc="300" dirty="0" err="1"/>
              <a:t>negative</a:t>
            </a:r>
            <a:r>
              <a:rPr lang="es-ES" sz="1600" spc="300" dirty="0"/>
              <a:t> </a:t>
            </a:r>
            <a:r>
              <a:rPr lang="es-ES" sz="1600" spc="300" dirty="0" err="1"/>
              <a:t>through</a:t>
            </a:r>
            <a:r>
              <a:rPr lang="es-ES" sz="1600" spc="300" dirty="0"/>
              <a:t> </a:t>
            </a:r>
            <a:r>
              <a:rPr lang="es-ES" sz="1600" spc="300" dirty="0" err="1"/>
              <a:t>the</a:t>
            </a:r>
            <a:r>
              <a:rPr lang="es-ES" sz="1600" spc="300" dirty="0"/>
              <a:t> </a:t>
            </a:r>
            <a:r>
              <a:rPr lang="es-ES" sz="1600" spc="300" dirty="0" err="1"/>
              <a:t>couil</a:t>
            </a:r>
            <a:r>
              <a:rPr lang="es-ES" sz="1600" spc="300" dirty="0"/>
              <a:t>.</a:t>
            </a:r>
            <a:endParaRPr lang="en-GB" sz="1600" spc="3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BDEB2FC-6F2B-4183-918A-27CB8E4F43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2" t="10028" r="7655" b="11616"/>
          <a:stretch/>
        </p:blipFill>
        <p:spPr>
          <a:xfrm>
            <a:off x="911819" y="3429000"/>
            <a:ext cx="2296201" cy="178606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kstfelt 3">
                <a:extLst>
                  <a:ext uri="{FF2B5EF4-FFF2-40B4-BE49-F238E27FC236}">
                    <a16:creationId xmlns:a16="http://schemas.microsoft.com/office/drawing/2014/main" id="{835FD4CE-FE4E-45D1-B464-95D392C6CE82}"/>
                  </a:ext>
                </a:extLst>
              </p:cNvPr>
              <p:cNvSpPr txBox="1"/>
              <p:nvPr/>
            </p:nvSpPr>
            <p:spPr>
              <a:xfrm>
                <a:off x="454072" y="3429000"/>
                <a:ext cx="6197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s-ES" sz="1600" b="0" i="1" spc="300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</m:oMath>
                  </m:oMathPara>
                </a14:m>
                <a:endParaRPr lang="es-ES" sz="1600" spc="300" dirty="0"/>
              </a:p>
            </p:txBody>
          </p:sp>
        </mc:Choice>
        <mc:Fallback xmlns="">
          <p:sp>
            <p:nvSpPr>
              <p:cNvPr id="11" name="Tekstfelt 3">
                <a:extLst>
                  <a:ext uri="{FF2B5EF4-FFF2-40B4-BE49-F238E27FC236}">
                    <a16:creationId xmlns:a16="http://schemas.microsoft.com/office/drawing/2014/main" id="{835FD4CE-FE4E-45D1-B464-95D392C6CE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072" y="3429000"/>
                <a:ext cx="619791" cy="3385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kstfelt 3">
                <a:extLst>
                  <a:ext uri="{FF2B5EF4-FFF2-40B4-BE49-F238E27FC236}">
                    <a16:creationId xmlns:a16="http://schemas.microsoft.com/office/drawing/2014/main" id="{FDCB1C48-FA56-4228-A956-2F4B92BA5EC6}"/>
                  </a:ext>
                </a:extLst>
              </p:cNvPr>
              <p:cNvSpPr txBox="1"/>
              <p:nvPr/>
            </p:nvSpPr>
            <p:spPr>
              <a:xfrm>
                <a:off x="2580858" y="5215062"/>
                <a:ext cx="61979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1600" b="0" i="1" spc="300" smtClean="0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s-ES" sz="1600" spc="300" dirty="0"/>
              </a:p>
            </p:txBody>
          </p:sp>
        </mc:Choice>
        <mc:Fallback xmlns="">
          <p:sp>
            <p:nvSpPr>
              <p:cNvPr id="12" name="Tekstfelt 3">
                <a:extLst>
                  <a:ext uri="{FF2B5EF4-FFF2-40B4-BE49-F238E27FC236}">
                    <a16:creationId xmlns:a16="http://schemas.microsoft.com/office/drawing/2014/main" id="{FDCB1C48-FA56-4228-A956-2F4B92BA5E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0858" y="5215062"/>
                <a:ext cx="619791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9F1781EB-EA23-4ADA-9327-43C2D585FBDB}"/>
              </a:ext>
            </a:extLst>
          </p:cNvPr>
          <p:cNvCxnSpPr>
            <a:cxnSpLocks/>
          </p:cNvCxnSpPr>
          <p:nvPr/>
        </p:nvCxnSpPr>
        <p:spPr>
          <a:xfrm flipV="1">
            <a:off x="1335786" y="4613957"/>
            <a:ext cx="536448" cy="5364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217114C7-D5A4-46C2-98BE-5D5282B468AB}"/>
              </a:ext>
            </a:extLst>
          </p:cNvPr>
          <p:cNvCxnSpPr/>
          <p:nvPr/>
        </p:nvCxnSpPr>
        <p:spPr>
          <a:xfrm>
            <a:off x="1872234" y="4613957"/>
            <a:ext cx="536448" cy="5364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3F55457C-1399-4D52-9378-341E581CAA5C}"/>
              </a:ext>
            </a:extLst>
          </p:cNvPr>
          <p:cNvCxnSpPr>
            <a:cxnSpLocks/>
          </p:cNvCxnSpPr>
          <p:nvPr/>
        </p:nvCxnSpPr>
        <p:spPr>
          <a:xfrm>
            <a:off x="2408682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3737403-88A7-4621-9B73-B880A2F76054}"/>
              </a:ext>
            </a:extLst>
          </p:cNvPr>
          <p:cNvCxnSpPr/>
          <p:nvPr/>
        </p:nvCxnSpPr>
        <p:spPr>
          <a:xfrm flipH="1">
            <a:off x="1024175" y="5150405"/>
            <a:ext cx="311611" cy="31161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9B71C7E0-7A9C-4091-B923-2C20BB9D0E75}"/>
              </a:ext>
            </a:extLst>
          </p:cNvPr>
          <p:cNvCxnSpPr/>
          <p:nvPr/>
        </p:nvCxnSpPr>
        <p:spPr>
          <a:xfrm flipV="1">
            <a:off x="2720293" y="5150405"/>
            <a:ext cx="311611" cy="3116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68DE1220-4DFF-4A31-9C9D-E312828CCA1E}"/>
              </a:ext>
            </a:extLst>
          </p:cNvPr>
          <p:cNvCxnSpPr/>
          <p:nvPr/>
        </p:nvCxnSpPr>
        <p:spPr>
          <a:xfrm flipV="1">
            <a:off x="3031904" y="4819650"/>
            <a:ext cx="330755" cy="33075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Imagen 39" descr="Imagen que contiene texto&#10;&#10;Descripción generada automáticamente">
            <a:extLst>
              <a:ext uri="{FF2B5EF4-FFF2-40B4-BE49-F238E27FC236}">
                <a16:creationId xmlns:a16="http://schemas.microsoft.com/office/drawing/2014/main" id="{B5278B7E-16D3-4D0E-A6ED-6B4B864BB1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370" y="3207097"/>
            <a:ext cx="7867518" cy="2672842"/>
          </a:xfrm>
          <a:prstGeom prst="rect">
            <a:avLst/>
          </a:prstGeom>
        </p:spPr>
      </p:pic>
      <p:sp>
        <p:nvSpPr>
          <p:cNvPr id="41" name="Forma libre: forma 40">
            <a:extLst>
              <a:ext uri="{FF2B5EF4-FFF2-40B4-BE49-F238E27FC236}">
                <a16:creationId xmlns:a16="http://schemas.microsoft.com/office/drawing/2014/main" id="{D4EF48E4-198D-439F-ABA4-2496280E4537}"/>
              </a:ext>
            </a:extLst>
          </p:cNvPr>
          <p:cNvSpPr/>
          <p:nvPr/>
        </p:nvSpPr>
        <p:spPr>
          <a:xfrm>
            <a:off x="4357230" y="3475284"/>
            <a:ext cx="5338971" cy="2277345"/>
          </a:xfrm>
          <a:custGeom>
            <a:avLst/>
            <a:gdLst>
              <a:gd name="connsiteX0" fmla="*/ 300114 w 5338971"/>
              <a:gd name="connsiteY0" fmla="*/ 156591 h 2277345"/>
              <a:gd name="connsiteX1" fmla="*/ 1427874 w 5338971"/>
              <a:gd name="connsiteY1" fmla="*/ 101727 h 2277345"/>
              <a:gd name="connsiteX2" fmla="*/ 1647330 w 5338971"/>
              <a:gd name="connsiteY2" fmla="*/ 863727 h 2277345"/>
              <a:gd name="connsiteX3" fmla="*/ 1909458 w 5338971"/>
              <a:gd name="connsiteY3" fmla="*/ 1192911 h 2277345"/>
              <a:gd name="connsiteX4" fmla="*/ 3726066 w 5338971"/>
              <a:gd name="connsiteY4" fmla="*/ 1217295 h 2277345"/>
              <a:gd name="connsiteX5" fmla="*/ 4274706 w 5338971"/>
              <a:gd name="connsiteY5" fmla="*/ 1040511 h 2277345"/>
              <a:gd name="connsiteX6" fmla="*/ 4366146 w 5338971"/>
              <a:gd name="connsiteY6" fmla="*/ 394335 h 2277345"/>
              <a:gd name="connsiteX7" fmla="*/ 4829442 w 5338971"/>
              <a:gd name="connsiteY7" fmla="*/ 34671 h 2277345"/>
              <a:gd name="connsiteX8" fmla="*/ 5243970 w 5338971"/>
              <a:gd name="connsiteY8" fmla="*/ 552831 h 2277345"/>
              <a:gd name="connsiteX9" fmla="*/ 5262258 w 5338971"/>
              <a:gd name="connsiteY9" fmla="*/ 1967103 h 2277345"/>
              <a:gd name="connsiteX10" fmla="*/ 4378338 w 5338971"/>
              <a:gd name="connsiteY10" fmla="*/ 2247519 h 2277345"/>
              <a:gd name="connsiteX11" fmla="*/ 891426 w 5338971"/>
              <a:gd name="connsiteY11" fmla="*/ 2180463 h 2277345"/>
              <a:gd name="connsiteX12" fmla="*/ 31890 w 5338971"/>
              <a:gd name="connsiteY12" fmla="*/ 1461135 h 2277345"/>
              <a:gd name="connsiteX13" fmla="*/ 300114 w 5338971"/>
              <a:gd name="connsiteY13" fmla="*/ 156591 h 227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38971" h="2277345">
                <a:moveTo>
                  <a:pt x="300114" y="156591"/>
                </a:moveTo>
                <a:cubicBezTo>
                  <a:pt x="532778" y="-69977"/>
                  <a:pt x="1203338" y="-16129"/>
                  <a:pt x="1427874" y="101727"/>
                </a:cubicBezTo>
                <a:cubicBezTo>
                  <a:pt x="1652410" y="219583"/>
                  <a:pt x="1567066" y="681863"/>
                  <a:pt x="1647330" y="863727"/>
                </a:cubicBezTo>
                <a:cubicBezTo>
                  <a:pt x="1727594" y="1045591"/>
                  <a:pt x="1563002" y="1133983"/>
                  <a:pt x="1909458" y="1192911"/>
                </a:cubicBezTo>
                <a:cubicBezTo>
                  <a:pt x="2255914" y="1251839"/>
                  <a:pt x="3331858" y="1242695"/>
                  <a:pt x="3726066" y="1217295"/>
                </a:cubicBezTo>
                <a:cubicBezTo>
                  <a:pt x="4120274" y="1191895"/>
                  <a:pt x="4168026" y="1177671"/>
                  <a:pt x="4274706" y="1040511"/>
                </a:cubicBezTo>
                <a:cubicBezTo>
                  <a:pt x="4381386" y="903351"/>
                  <a:pt x="4273690" y="561975"/>
                  <a:pt x="4366146" y="394335"/>
                </a:cubicBezTo>
                <a:cubicBezTo>
                  <a:pt x="4458602" y="226695"/>
                  <a:pt x="4683138" y="8255"/>
                  <a:pt x="4829442" y="34671"/>
                </a:cubicBezTo>
                <a:cubicBezTo>
                  <a:pt x="4975746" y="61087"/>
                  <a:pt x="5171834" y="230759"/>
                  <a:pt x="5243970" y="552831"/>
                </a:cubicBezTo>
                <a:cubicBezTo>
                  <a:pt x="5316106" y="874903"/>
                  <a:pt x="5406530" y="1684655"/>
                  <a:pt x="5262258" y="1967103"/>
                </a:cubicBezTo>
                <a:cubicBezTo>
                  <a:pt x="5117986" y="2249551"/>
                  <a:pt x="5106810" y="2211959"/>
                  <a:pt x="4378338" y="2247519"/>
                </a:cubicBezTo>
                <a:cubicBezTo>
                  <a:pt x="3649866" y="2283079"/>
                  <a:pt x="1615834" y="2311527"/>
                  <a:pt x="891426" y="2180463"/>
                </a:cubicBezTo>
                <a:cubicBezTo>
                  <a:pt x="167018" y="2049399"/>
                  <a:pt x="128410" y="1798447"/>
                  <a:pt x="31890" y="1461135"/>
                </a:cubicBezTo>
                <a:cubicBezTo>
                  <a:pt x="-64630" y="1123823"/>
                  <a:pt x="67450" y="383159"/>
                  <a:pt x="300114" y="156591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lecha: a la derecha 41">
            <a:extLst>
              <a:ext uri="{FF2B5EF4-FFF2-40B4-BE49-F238E27FC236}">
                <a16:creationId xmlns:a16="http://schemas.microsoft.com/office/drawing/2014/main" id="{D4BB6A5D-066B-4A19-A6DB-2416AAB1F309}"/>
              </a:ext>
            </a:extLst>
          </p:cNvPr>
          <p:cNvSpPr/>
          <p:nvPr/>
        </p:nvSpPr>
        <p:spPr>
          <a:xfrm rot="15248476">
            <a:off x="5744089" y="4162331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echa: a la derecha 42">
            <a:extLst>
              <a:ext uri="{FF2B5EF4-FFF2-40B4-BE49-F238E27FC236}">
                <a16:creationId xmlns:a16="http://schemas.microsoft.com/office/drawing/2014/main" id="{440D6867-7896-46D0-BA81-63650113038D}"/>
              </a:ext>
            </a:extLst>
          </p:cNvPr>
          <p:cNvSpPr/>
          <p:nvPr/>
        </p:nvSpPr>
        <p:spPr>
          <a:xfrm rot="15609130">
            <a:off x="9333276" y="3975420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orma libre: forma 43">
            <a:extLst>
              <a:ext uri="{FF2B5EF4-FFF2-40B4-BE49-F238E27FC236}">
                <a16:creationId xmlns:a16="http://schemas.microsoft.com/office/drawing/2014/main" id="{8B854EF5-5CFE-4D36-9FE5-2A4F374DEE56}"/>
              </a:ext>
            </a:extLst>
          </p:cNvPr>
          <p:cNvSpPr/>
          <p:nvPr/>
        </p:nvSpPr>
        <p:spPr>
          <a:xfrm>
            <a:off x="9896037" y="3447949"/>
            <a:ext cx="826827" cy="2314977"/>
          </a:xfrm>
          <a:custGeom>
            <a:avLst/>
            <a:gdLst>
              <a:gd name="connsiteX0" fmla="*/ 37670 w 939897"/>
              <a:gd name="connsiteY0" fmla="*/ 1940915 h 2273618"/>
              <a:gd name="connsiteX1" fmla="*/ 123014 w 939897"/>
              <a:gd name="connsiteY1" fmla="*/ 416915 h 2273618"/>
              <a:gd name="connsiteX2" fmla="*/ 622886 w 939897"/>
              <a:gd name="connsiteY2" fmla="*/ 63347 h 2273618"/>
              <a:gd name="connsiteX3" fmla="*/ 939878 w 939897"/>
              <a:gd name="connsiteY3" fmla="*/ 1477619 h 2273618"/>
              <a:gd name="connsiteX4" fmla="*/ 635078 w 939897"/>
              <a:gd name="connsiteY4" fmla="*/ 2245715 h 2273618"/>
              <a:gd name="connsiteX5" fmla="*/ 37670 w 939897"/>
              <a:gd name="connsiteY5" fmla="*/ 1940915 h 2273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897" h="2273618">
                <a:moveTo>
                  <a:pt x="37670" y="1940915"/>
                </a:moveTo>
                <a:cubicBezTo>
                  <a:pt x="-47674" y="1636115"/>
                  <a:pt x="25478" y="729843"/>
                  <a:pt x="123014" y="416915"/>
                </a:cubicBezTo>
                <a:cubicBezTo>
                  <a:pt x="220550" y="103987"/>
                  <a:pt x="486742" y="-113437"/>
                  <a:pt x="622886" y="63347"/>
                </a:cubicBezTo>
                <a:cubicBezTo>
                  <a:pt x="759030" y="240131"/>
                  <a:pt x="937846" y="1113891"/>
                  <a:pt x="939878" y="1477619"/>
                </a:cubicBezTo>
                <a:cubicBezTo>
                  <a:pt x="941910" y="1841347"/>
                  <a:pt x="781382" y="2168499"/>
                  <a:pt x="635078" y="2245715"/>
                </a:cubicBezTo>
                <a:cubicBezTo>
                  <a:pt x="488774" y="2322931"/>
                  <a:pt x="123014" y="2245715"/>
                  <a:pt x="37670" y="1940915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echa: a la derecha 44">
            <a:extLst>
              <a:ext uri="{FF2B5EF4-FFF2-40B4-BE49-F238E27FC236}">
                <a16:creationId xmlns:a16="http://schemas.microsoft.com/office/drawing/2014/main" id="{EED9476F-D50A-4CBA-848C-F301DCE8533F}"/>
              </a:ext>
            </a:extLst>
          </p:cNvPr>
          <p:cNvSpPr/>
          <p:nvPr/>
        </p:nvSpPr>
        <p:spPr>
          <a:xfrm rot="17512654">
            <a:off x="9783501" y="3680002"/>
            <a:ext cx="538480" cy="319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184154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0</TotalTime>
  <Words>399</Words>
  <Application>Microsoft Office PowerPoint</Application>
  <PresentationFormat>Breitbild</PresentationFormat>
  <Paragraphs>135</Paragraphs>
  <Slides>12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Calibri</vt:lpstr>
      <vt:lpstr>Cambria Math</vt:lpstr>
      <vt:lpstr>Montserrat Medium</vt:lpstr>
      <vt:lpstr>Wingdings</vt:lpstr>
      <vt:lpstr>AAU PowerPoint</vt:lpstr>
      <vt:lpstr>Questions</vt:lpstr>
      <vt:lpstr>CONTENT</vt:lpstr>
      <vt:lpstr>Another MPPT algorithm: Constant voltage</vt:lpstr>
      <vt:lpstr>Another MPPT algorithm: Fuzzy logic control</vt:lpstr>
      <vt:lpstr>Why bidirectional ?</vt:lpstr>
      <vt:lpstr>DCM</vt:lpstr>
      <vt:lpstr>DCM</vt:lpstr>
      <vt:lpstr>DCM</vt:lpstr>
      <vt:lpstr>DCM</vt:lpstr>
      <vt:lpstr>DCM</vt:lpstr>
      <vt:lpstr>Limiting resistance</vt:lpstr>
      <vt:lpstr>Discharging resistance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Thassilo Lang</cp:lastModifiedBy>
  <cp:revision>495</cp:revision>
  <cp:lastPrinted>2017-03-09T03:48:56Z</cp:lastPrinted>
  <dcterms:created xsi:type="dcterms:W3CDTF">2016-11-10T06:07:03Z</dcterms:created>
  <dcterms:modified xsi:type="dcterms:W3CDTF">2019-01-08T16:43:45Z</dcterms:modified>
</cp:coreProperties>
</file>